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media/image10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60" r:id="rId5"/>
    <p:sldId id="278" r:id="rId6"/>
    <p:sldId id="263" r:id="rId7"/>
    <p:sldId id="275" r:id="rId8"/>
    <p:sldId id="267" r:id="rId9"/>
    <p:sldId id="283" r:id="rId10"/>
    <p:sldId id="281" r:id="rId11"/>
    <p:sldId id="284" r:id="rId12"/>
    <p:sldId id="285" r:id="rId13"/>
    <p:sldId id="287" r:id="rId14"/>
    <p:sldId id="286" r:id="rId15"/>
    <p:sldId id="279" r:id="rId16"/>
    <p:sldId id="259" r:id="rId17"/>
    <p:sldId id="276" r:id="rId18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CHREVO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5F7F9"/>
    <a:srgbClr val="6F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13" autoAdjust="0"/>
    <p:restoredTop sz="90909" autoAdjust="0"/>
  </p:normalViewPr>
  <p:slideViewPr>
    <p:cSldViewPr snapToGrid="0" showGuides="1">
      <p:cViewPr varScale="1">
        <p:scale>
          <a:sx n="79" d="100"/>
          <a:sy n="79" d="100"/>
        </p:scale>
        <p:origin x="-638" y="91"/>
      </p:cViewPr>
      <p:guideLst>
        <p:guide orient="horz" pos="21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14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01T10:38:06.847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9AE01-76B9-47F1-97D9-9D931A3E7CAD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1C39-0268-42A5-8FFF-46DA530D381A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1C39-0268-42A5-8FFF-46DA530D381A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4B973-0F44-4F11-9718-D0FF271452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0" y="3181657"/>
            <a:ext cx="12192000" cy="3676343"/>
          </a:xfrm>
          <a:custGeom>
            <a:avLst/>
            <a:gdLst>
              <a:gd name="connsiteX0" fmla="*/ 0 w 12192000"/>
              <a:gd name="connsiteY0" fmla="*/ 234874 h 3676343"/>
              <a:gd name="connsiteX1" fmla="*/ 4716640 w 12192000"/>
              <a:gd name="connsiteY1" fmla="*/ 234874 h 3676343"/>
              <a:gd name="connsiteX2" fmla="*/ 6095998 w 12192000"/>
              <a:gd name="connsiteY2" fmla="*/ 1614234 h 3676343"/>
              <a:gd name="connsiteX3" fmla="*/ 7475358 w 12192000"/>
              <a:gd name="connsiteY3" fmla="*/ 234874 h 3676343"/>
              <a:gd name="connsiteX4" fmla="*/ 12192000 w 12192000"/>
              <a:gd name="connsiteY4" fmla="*/ 234874 h 3676343"/>
              <a:gd name="connsiteX5" fmla="*/ 12192000 w 12192000"/>
              <a:gd name="connsiteY5" fmla="*/ 3676343 h 3676343"/>
              <a:gd name="connsiteX6" fmla="*/ 0 w 12192000"/>
              <a:gd name="connsiteY6" fmla="*/ 3676343 h 3676343"/>
              <a:gd name="connsiteX7" fmla="*/ 5183718 w 12192000"/>
              <a:gd name="connsiteY7" fmla="*/ 0 h 3676343"/>
              <a:gd name="connsiteX8" fmla="*/ 6096000 w 12192000"/>
              <a:gd name="connsiteY8" fmla="*/ 926320 h 3676343"/>
              <a:gd name="connsiteX9" fmla="*/ 7006632 w 12192000"/>
              <a:gd name="connsiteY9" fmla="*/ 1676 h 3676343"/>
              <a:gd name="connsiteX10" fmla="*/ 7239831 w 12192000"/>
              <a:gd name="connsiteY10" fmla="*/ 234875 h 3676343"/>
              <a:gd name="connsiteX11" fmla="*/ 6094336 w 12192000"/>
              <a:gd name="connsiteY11" fmla="*/ 1380370 h 3676343"/>
              <a:gd name="connsiteX12" fmla="*/ 4948842 w 12192000"/>
              <a:gd name="connsiteY12" fmla="*/ 234875 h 367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676343">
                <a:moveTo>
                  <a:pt x="0" y="234874"/>
                </a:moveTo>
                <a:lnTo>
                  <a:pt x="4716640" y="234874"/>
                </a:lnTo>
                <a:lnTo>
                  <a:pt x="6095998" y="1614234"/>
                </a:lnTo>
                <a:lnTo>
                  <a:pt x="7475358" y="234874"/>
                </a:lnTo>
                <a:lnTo>
                  <a:pt x="12192000" y="234874"/>
                </a:lnTo>
                <a:lnTo>
                  <a:pt x="12192000" y="3676343"/>
                </a:lnTo>
                <a:lnTo>
                  <a:pt x="0" y="3676343"/>
                </a:lnTo>
                <a:close/>
                <a:moveTo>
                  <a:pt x="5183718" y="0"/>
                </a:moveTo>
                <a:lnTo>
                  <a:pt x="6096000" y="926320"/>
                </a:lnTo>
                <a:lnTo>
                  <a:pt x="7006632" y="1676"/>
                </a:lnTo>
                <a:lnTo>
                  <a:pt x="7239831" y="234875"/>
                </a:lnTo>
                <a:lnTo>
                  <a:pt x="6094336" y="1380370"/>
                </a:lnTo>
                <a:lnTo>
                  <a:pt x="4948842" y="23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36733" cy="6858000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09574" y="478565"/>
            <a:ext cx="5452217" cy="5935054"/>
          </a:xfrm>
          <a:custGeom>
            <a:avLst/>
            <a:gdLst>
              <a:gd name="connsiteX0" fmla="*/ 0 w 5452217"/>
              <a:gd name="connsiteY0" fmla="*/ 0 h 5935054"/>
              <a:gd name="connsiteX1" fmla="*/ 5452217 w 5452217"/>
              <a:gd name="connsiteY1" fmla="*/ 0 h 5935054"/>
              <a:gd name="connsiteX2" fmla="*/ 5452217 w 5452217"/>
              <a:gd name="connsiteY2" fmla="*/ 5935054 h 5935054"/>
              <a:gd name="connsiteX3" fmla="*/ 0 w 5452217"/>
              <a:gd name="connsiteY3" fmla="*/ 5935054 h 593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2217" h="5935054">
                <a:moveTo>
                  <a:pt x="0" y="0"/>
                </a:moveTo>
                <a:lnTo>
                  <a:pt x="5452217" y="0"/>
                </a:lnTo>
                <a:lnTo>
                  <a:pt x="5452217" y="5935054"/>
                </a:lnTo>
                <a:lnTo>
                  <a:pt x="0" y="593505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29547" y="825910"/>
            <a:ext cx="8062453" cy="20671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410891" y="839387"/>
            <a:ext cx="3758746" cy="5138511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4836000" y="2457132"/>
            <a:ext cx="2520000" cy="2520389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1241425" y="2457132"/>
            <a:ext cx="2520000" cy="2520389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8430575" y="2457615"/>
            <a:ext cx="2520000" cy="2519906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5503333" y="1"/>
            <a:ext cx="6688667" cy="3429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5503333" y="3429001"/>
            <a:ext cx="6688667" cy="3429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>
                <a:solidFill>
                  <a:prstClr val="black"/>
                </a:solidFill>
              </a:rPr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8500" y="6356350"/>
            <a:ext cx="495300" cy="365125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>
                <a:solidFill>
                  <a:prstClr val="black"/>
                </a:solidFill>
              </a:rPr>
            </a:fld>
            <a:endParaRPr lang="id-ID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hyperlink" Target="https://www.free-power-point-templates.com/" TargetMode="Externa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AE073-B2A3-429B-9FF7-963590C1FEAC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8C297-5864-4FDA-A08A-9B4C53B07E20}" type="slidenum">
              <a:rPr lang="en-US" smtClean="0"/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-46180" y="688988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hlinkClick r:id="rId10"/>
              </a:rPr>
              <a:t>https://www.free-power-point-templates.com/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042213" y="6889887"/>
            <a:ext cx="12060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FPPT.com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0.svg"/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jpeg"/><Relationship Id="rId7" Type="http://schemas.openxmlformats.org/officeDocument/2006/relationships/image" Target="../media/image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0.sv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7" Type="http://schemas.openxmlformats.org/officeDocument/2006/relationships/slideLayout" Target="../slideLayouts/slideLayout9.xml"/><Relationship Id="rId16" Type="http://schemas.openxmlformats.org/officeDocument/2006/relationships/image" Target="../media/image35.jpeg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13" Type="http://schemas.openxmlformats.org/officeDocument/2006/relationships/image" Target="../media/image32.png"/><Relationship Id="rId12" Type="http://schemas.openxmlformats.org/officeDocument/2006/relationships/image" Target="../media/image31.png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4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45.jpeg"/><Relationship Id="rId7" Type="http://schemas.openxmlformats.org/officeDocument/2006/relationships/tags" Target="../tags/tag4.xml"/><Relationship Id="rId6" Type="http://schemas.openxmlformats.org/officeDocument/2006/relationships/image" Target="../media/image44.jpeg"/><Relationship Id="rId5" Type="http://schemas.openxmlformats.org/officeDocument/2006/relationships/tags" Target="../tags/tag3.xml"/><Relationship Id="rId4" Type="http://schemas.openxmlformats.org/officeDocument/2006/relationships/image" Target="../media/image43.jpeg"/><Relationship Id="rId3" Type="http://schemas.openxmlformats.org/officeDocument/2006/relationships/tags" Target="../tags/tag2.xml"/><Relationship Id="rId2" Type="http://schemas.openxmlformats.org/officeDocument/2006/relationships/image" Target="../media/image42.jpeg"/><Relationship Id="rId18" Type="http://schemas.openxmlformats.org/officeDocument/2006/relationships/slideLayout" Target="../slideLayouts/slideLayout9.xml"/><Relationship Id="rId17" Type="http://schemas.openxmlformats.org/officeDocument/2006/relationships/image" Target="../media/image23.png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6.png"/><Relationship Id="rId13" Type="http://schemas.openxmlformats.org/officeDocument/2006/relationships/tags" Target="../tags/tag6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47.jpe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9.xml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jpeg"/><Relationship Id="rId8" Type="http://schemas.openxmlformats.org/officeDocument/2006/relationships/image" Target="../media/image2.png"/><Relationship Id="rId7" Type="http://schemas.openxmlformats.org/officeDocument/2006/relationships/image" Target="../media/image53.jpeg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tags" Target="../tags/tag7.xml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55.GIF"/><Relationship Id="rId1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tags" Target="../tags/tag11.xml"/><Relationship Id="rId7" Type="http://schemas.openxmlformats.org/officeDocument/2006/relationships/image" Target="../media/image59.png"/><Relationship Id="rId6" Type="http://schemas.openxmlformats.org/officeDocument/2006/relationships/tags" Target="../tags/tag10.xml"/><Relationship Id="rId5" Type="http://schemas.openxmlformats.org/officeDocument/2006/relationships/image" Target="../media/image58.png"/><Relationship Id="rId4" Type="http://schemas.openxmlformats.org/officeDocument/2006/relationships/tags" Target="../tags/tag9.xml"/><Relationship Id="rId3" Type="http://schemas.openxmlformats.org/officeDocument/2006/relationships/image" Target="../media/image57.png"/><Relationship Id="rId2" Type="http://schemas.openxmlformats.org/officeDocument/2006/relationships/tags" Target="../tags/tag8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9.xml"/><Relationship Id="rId15" Type="http://schemas.openxmlformats.org/officeDocument/2006/relationships/image" Target="../media/image62.jpeg"/><Relationship Id="rId14" Type="http://schemas.openxmlformats.org/officeDocument/2006/relationships/image" Target="../media/image2.png"/><Relationship Id="rId13" Type="http://schemas.openxmlformats.org/officeDocument/2006/relationships/tags" Target="../tags/tag13.xml"/><Relationship Id="rId12" Type="http://schemas.openxmlformats.org/officeDocument/2006/relationships/image" Target="../media/image61.png"/><Relationship Id="rId11" Type="http://schemas.openxmlformats.org/officeDocument/2006/relationships/tags" Target="../tags/tag12.xml"/><Relationship Id="rId10" Type="http://schemas.openxmlformats.org/officeDocument/2006/relationships/image" Target="../media/image6.png"/><Relationship Id="rId1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1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82000"/>
                </a:schemeClr>
              </a:gs>
              <a:gs pos="100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6857471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51455"/>
            <a:ext cx="121913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kern="100" spc="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CORPORATE </a:t>
            </a:r>
            <a:r>
              <a:rPr lang="en-US" sz="4400" b="1" kern="100" spc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PRESENTATION</a:t>
            </a:r>
            <a:endParaRPr lang="en-US" sz="4400" b="1" kern="100" spc="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35" y="3836035"/>
            <a:ext cx="121920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ZHONGXIANG SUPPLY CHAIN MANAGEMENT(ZHEJIANG)CO.,LTD</a:t>
            </a: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4847" y="0"/>
            <a:ext cx="1497153" cy="580292"/>
          </a:xfrm>
          <a:prstGeom prst="rect">
            <a:avLst/>
          </a:prstGeom>
          <a:noFill/>
        </p:spPr>
      </p:pic>
      <p:sp>
        <p:nvSpPr>
          <p:cNvPr id="3" name="文本框 2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Rectangle 8"/>
          <p:cNvSpPr/>
          <p:nvPr/>
        </p:nvSpPr>
        <p:spPr>
          <a:xfrm>
            <a:off x="-59690" y="5958205"/>
            <a:ext cx="12192000" cy="33718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We'll focus on your shipments. So you can focus on your customers</a:t>
            </a:r>
            <a:endParaRPr lang="en-US" sz="1600" i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5" b="12135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6589580" y="1276701"/>
            <a:ext cx="4907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ABOUT US</a:t>
            </a:r>
            <a:endParaRPr lang="en-US" sz="32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35040" cy="6857471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94923" y="1713299"/>
            <a:ext cx="4321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To offer you the </a:t>
            </a: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finest 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logistics solution </a:t>
            </a:r>
            <a:endParaRPr lang="en-US" sz="1600" i="1" dirty="0">
              <a:solidFill>
                <a:schemeClr val="bg2">
                  <a:lumMod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25929" y="2940250"/>
            <a:ext cx="531314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Zhongxiang is a company that consists of young and professional members. Its core team of the company was firmly established in 2008.</a:t>
            </a:r>
            <a:endParaRPr lang="en-US" sz="16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After more than ten years of development, the company has grown into a comprehensive freight forwarder company, with a strong and flexible team connecting the shipper, customs, distributor and wharf parties.</a:t>
            </a:r>
            <a:endParaRPr lang="en-US" sz="16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We are especially experienced in handling the Reefer container, and have won a great reputation in this field.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10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4847" y="0"/>
            <a:ext cx="1497153" cy="580292"/>
          </a:xfrm>
          <a:prstGeom prst="rect">
            <a:avLst/>
          </a:prstGeom>
          <a:noFill/>
        </p:spPr>
      </p:pic>
      <p:sp>
        <p:nvSpPr>
          <p:cNvPr id="3" name="文本框 2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3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990600" y="5142230"/>
            <a:ext cx="3352165" cy="82994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>
              <a:buClrTx/>
              <a:buSzTx/>
              <a:buFontTx/>
              <a:buNone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Quick response to meet client needs for more reliable solutions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28598" y="5328879"/>
            <a:ext cx="3346559" cy="82994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We have close relationships with shipping lines to offer you frequent, competitive  services.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369525" y="5241198"/>
            <a:ext cx="3346559" cy="107632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Your logistics plan will be customized for your unique needs. We offer professional advisory services to help you save money.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/>
          <a:stretch>
            <a:fillRect/>
          </a:stretch>
        </p:blipFill>
        <p:spPr>
          <a:xfrm>
            <a:off x="8405364" y="1703670"/>
            <a:ext cx="2779192" cy="2703385"/>
          </a:xfrm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2" name="Прямая соединительная линия 11"/>
          <p:cNvCxnSpPr/>
          <p:nvPr/>
        </p:nvCxnSpPr>
        <p:spPr>
          <a:xfrm flipH="1">
            <a:off x="5540494" y="1289913"/>
            <a:ext cx="1023822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36067" y="374297"/>
            <a:ext cx="3935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WHAT WE DO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5700" y="851037"/>
            <a:ext cx="333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We do 100% for our clients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8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694844" y="0"/>
            <a:ext cx="1497155" cy="580293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20" name="图片占位符 19" descr="微信图片_20220627090105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4736885" y="1687327"/>
            <a:ext cx="2733575" cy="2654054"/>
          </a:xfrm>
          <a:prstGeom prst="ellipse">
            <a:avLst/>
          </a:prstGeom>
          <a:ln w="3175"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8" name="TextBox 27"/>
          <p:cNvSpPr txBox="1"/>
          <p:nvPr/>
        </p:nvSpPr>
        <p:spPr>
          <a:xfrm>
            <a:off x="1289785" y="4726002"/>
            <a:ext cx="2473694" cy="38472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CN" sz="1900" b="1" dirty="0" smtClean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Air freight</a:t>
            </a:r>
            <a:endParaRPr lang="zh-CN" altLang="en-US" sz="1900" b="1" dirty="0">
              <a:solidFill>
                <a:schemeClr val="bg2">
                  <a:lumMod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00876" y="4774130"/>
            <a:ext cx="3166711" cy="36830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CN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Ocean Freight</a:t>
            </a:r>
            <a:endParaRPr lang="en-US" altLang="zh-CN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77250" y="4758690"/>
            <a:ext cx="3239135" cy="38354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zh-CN" sz="19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Offer flexible solutions</a:t>
            </a:r>
            <a:endParaRPr lang="zh-CN" altLang="en-US" sz="19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5" name="图片 14">
            <a:hlinkClick r:id="" action="ppaction://hlinkshowjump?jump=nextslide" highlightClick="1"/>
          </p:cNvPr>
          <p:cNvPicPr>
            <a:picLocks noChangeAspect="1"/>
          </p:cNvPicPr>
          <p:nvPr/>
        </p:nvPicPr>
        <p:blipFill>
          <a:blip r:embed="rId4" cstate="screen">
            <a:lum contrast="10000"/>
          </a:blip>
          <a:stretch>
            <a:fillRect/>
          </a:stretch>
        </p:blipFill>
        <p:spPr>
          <a:xfrm>
            <a:off x="1174282" y="1762424"/>
            <a:ext cx="2627698" cy="2642882"/>
          </a:xfrm>
          <a:prstGeom prst="ellipse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2" grpId="0"/>
      <p:bldP spid="16" grpId="1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6" b="13706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530210" y="1276701"/>
            <a:ext cx="4907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TEAM</a:t>
            </a:r>
            <a:endParaRPr lang="en-US" sz="3200" b="1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209" y="1788143"/>
            <a:ext cx="4907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common goal brought us together. 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8573" y="2699696"/>
            <a:ext cx="46918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14 years freight forwarder experience</a:t>
            </a:r>
            <a:endParaRPr 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3275" y="3157087"/>
            <a:ext cx="43987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Young and</a:t>
            </a:r>
            <a:r>
              <a:rPr lang="de-DE" sz="1600" b="1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de-DE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cooperative members</a:t>
            </a:r>
            <a:endParaRPr lang="de-DE" sz="16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8573" y="3561507"/>
            <a:ext cx="4318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Flexible schedules for any arrangements </a:t>
            </a:r>
            <a:endParaRPr 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48573" y="4000959"/>
            <a:ext cx="4318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Strong connections between each other</a:t>
            </a:r>
            <a:endParaRPr 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48573" y="4423319"/>
            <a:ext cx="4318016" cy="42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Unique experience in Reefer container   </a:t>
            </a:r>
            <a:endParaRPr 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" name="Graphic 2" descr="Checkma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09" y="2778809"/>
            <a:ext cx="365760" cy="365760"/>
          </a:xfrm>
          <a:prstGeom prst="rect">
            <a:avLst/>
          </a:prstGeom>
        </p:spPr>
      </p:pic>
      <p:pic>
        <p:nvPicPr>
          <p:cNvPr id="16" name="Graphic 15" descr="Checkma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209" y="3195747"/>
            <a:ext cx="365760" cy="365760"/>
          </a:xfrm>
          <a:prstGeom prst="rect">
            <a:avLst/>
          </a:prstGeom>
        </p:spPr>
      </p:pic>
      <p:pic>
        <p:nvPicPr>
          <p:cNvPr id="17" name="Graphic 16" descr="Checkma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209" y="3612685"/>
            <a:ext cx="365760" cy="365760"/>
          </a:xfrm>
          <a:prstGeom prst="rect">
            <a:avLst/>
          </a:prstGeom>
        </p:spPr>
      </p:pic>
      <p:pic>
        <p:nvPicPr>
          <p:cNvPr id="18" name="Graphic 17" descr="Checkma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209" y="4029623"/>
            <a:ext cx="365760" cy="365760"/>
          </a:xfrm>
          <a:prstGeom prst="rect">
            <a:avLst/>
          </a:prstGeom>
        </p:spPr>
      </p:pic>
      <p:pic>
        <p:nvPicPr>
          <p:cNvPr id="19" name="Graphic 18" descr="Checkmar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209" y="4479919"/>
            <a:ext cx="365760" cy="3657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09573" y="478565"/>
            <a:ext cx="5452217" cy="5900870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2" descr="C:\Users\MECHREVO\Desktop\众翔图标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97153" cy="580292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510139" y="5188015"/>
            <a:ext cx="4937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core team is established in 2008,and have now developed 8 departments, which coordinate together to work out the best logistics solutions.</a:t>
            </a:r>
            <a:endParaRPr lang="zh-CN" alt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9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4" grpId="0"/>
      <p:bldP spid="15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82558" y="698650"/>
            <a:ext cx="518084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Businesses Scope</a:t>
            </a:r>
            <a:r>
              <a:rPr lang="en-US" sz="3200" b="1" dirty="0" smtClean="0">
                <a:latin typeface="Open Sans" panose="020B0606030504020204" pitchFamily="34" charset="0"/>
                <a:ea typeface="Open Sans Extrabold" panose="020B0906030804020204" pitchFamily="34" charset="0"/>
                <a:cs typeface="Open Sans" panose="020B0606030504020204" pitchFamily="34" charset="0"/>
              </a:rPr>
              <a:t> </a:t>
            </a:r>
            <a:endParaRPr lang="en-US" sz="3200" b="1" dirty="0">
              <a:latin typeface="Open Sans" panose="020B0606030504020204" pitchFamily="34" charset="0"/>
              <a:ea typeface="Open Sans Extrabold" panose="020B09060308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936" y="1373721"/>
            <a:ext cx="3684536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One-stop services are available  </a:t>
            </a:r>
            <a:endParaRPr lang="en-US" sz="1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占位符 20" descr="pexels-pixabay-260689_看图王.jpg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/>
          <a:srcRect l="25580" r="25580"/>
          <a:stretch>
            <a:fillRect/>
          </a:stretch>
        </p:blipFill>
        <p:spPr>
          <a:xfrm>
            <a:off x="6497053" y="203427"/>
            <a:ext cx="5390147" cy="6361001"/>
          </a:xfrm>
        </p:spPr>
      </p:pic>
      <p:sp>
        <p:nvSpPr>
          <p:cNvPr id="3" name="Rectangle 2"/>
          <p:cNvSpPr/>
          <p:nvPr/>
        </p:nvSpPr>
        <p:spPr>
          <a:xfrm>
            <a:off x="6474593" y="173257"/>
            <a:ext cx="5399773" cy="6371922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15"/>
          <p:cNvSpPr/>
          <p:nvPr/>
        </p:nvSpPr>
        <p:spPr>
          <a:xfrm>
            <a:off x="375573" y="1952109"/>
            <a:ext cx="2261749" cy="2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OOG services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DG services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Reefer Container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Customs clearance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FCL service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Project cargo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FBA services 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2663300" y="1952109"/>
            <a:ext cx="2705098" cy="27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Railway transport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Air transport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Insurance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Road transport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Warehousing 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Free counseling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Tailor for your request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387" y="4899258"/>
            <a:ext cx="4985886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We handle a large scale of international transportation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business, including all kinds of container bookings, shipping, warehousing and  insurance.etc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97153" cy="580292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0" y="692848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17650" y="3308985"/>
            <a:ext cx="487743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</a:t>
            </a:r>
            <a:r>
              <a:rPr lang="en-US" alt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cean&amp;A</a:t>
            </a:r>
            <a:r>
              <a:rPr lang="en-US" alt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ir freight</a:t>
            </a:r>
            <a:endParaRPr lang="en-US" altLang="en-CA" b="1" spc="300" dirty="0" smtClean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endParaRPr lang="en-US" altLang="en-CA" b="1" spc="300" dirty="0" smtClean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815956" y="5430576"/>
            <a:ext cx="3982651" cy="1168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Reefer cargo</a:t>
            </a:r>
            <a:endParaRPr lang="en-US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Dangerous cargo </a:t>
            </a:r>
            <a:endParaRPr lang="en-US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OOG SHIPMENT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5956" y="5076051"/>
            <a:ext cx="24053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Special  Cargo </a:t>
            </a:r>
            <a:endParaRPr lang="en-CA" b="1" spc="3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239529" y="3750560"/>
            <a:ext cx="3982651" cy="38523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58779" y="3290157"/>
            <a:ext cx="30403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Shipping advantage</a:t>
            </a:r>
            <a:endParaRPr lang="en-CA" b="1" spc="3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7229903" y="5430576"/>
            <a:ext cx="3982651" cy="1168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Shipping affairs may be tiring and complicated , so we are here to save your time and  energy.  </a:t>
            </a:r>
            <a:endParaRPr lang="en-US" sz="16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9903" y="5076051"/>
            <a:ext cx="30957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CA" b="1" spc="300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One-stop advantage</a:t>
            </a:r>
            <a:endParaRPr lang="en-CA" b="1" spc="3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Bullseye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9375" y="3416583"/>
            <a:ext cx="548640" cy="548640"/>
          </a:xfrm>
          <a:prstGeom prst="rect">
            <a:avLst/>
          </a:prstGeom>
        </p:spPr>
      </p:pic>
      <p:pic>
        <p:nvPicPr>
          <p:cNvPr id="20" name="Graphic 19" descr="Ribbo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9446" y="3418488"/>
            <a:ext cx="548640" cy="548640"/>
          </a:xfrm>
          <a:prstGeom prst="rect">
            <a:avLst/>
          </a:prstGeom>
        </p:spPr>
      </p:pic>
      <p:pic>
        <p:nvPicPr>
          <p:cNvPr id="24" name="Graphic 23" descr="Lightbulb and gea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375" y="5155454"/>
            <a:ext cx="548640" cy="5486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0585" y="1247825"/>
            <a:ext cx="345124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Our advantages</a:t>
            </a:r>
            <a:endParaRPr lang="en-US" sz="3200" b="1" dirty="0" smtClean="0"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7960" y="1788143"/>
            <a:ext cx="345124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Make your business easier</a:t>
            </a:r>
            <a:endParaRPr lang="en-US" sz="2000" i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C:\Users\MECHREVO\Desktop\众翔图标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497153" cy="580292"/>
          </a:xfrm>
          <a:prstGeom prst="rect">
            <a:avLst/>
          </a:prstGeom>
          <a:noFill/>
        </p:spPr>
      </p:pic>
      <p:pic>
        <p:nvPicPr>
          <p:cNvPr id="23" name="图片占位符 22" descr="gogo6.jpeg"/>
          <p:cNvPicPr>
            <a:picLocks noGrp="1" noChangeAspect="1"/>
          </p:cNvPicPr>
          <p:nvPr>
            <p:ph type="pic" sz="quarter" idx="10"/>
          </p:nvPr>
        </p:nvPicPr>
        <p:blipFill>
          <a:blip r:embed="rId8"/>
          <a:srcRect t="30774" b="30774"/>
          <a:stretch>
            <a:fillRect/>
          </a:stretch>
        </p:blipFill>
        <p:spPr>
          <a:xfrm>
            <a:off x="4129547" y="585279"/>
            <a:ext cx="8062453" cy="2067192"/>
          </a:xfrm>
        </p:spPr>
      </p:pic>
      <p:sp>
        <p:nvSpPr>
          <p:cNvPr id="27" name="Rectangle 2"/>
          <p:cNvSpPr/>
          <p:nvPr/>
        </p:nvSpPr>
        <p:spPr>
          <a:xfrm>
            <a:off x="-9525" y="958379"/>
            <a:ext cx="4138863" cy="1694046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86324" y="3792355"/>
            <a:ext cx="431211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From any  main port in China to any place ,we offer you  a flexible service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Graphic 5" descr="Trophy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956276" y="5109397"/>
            <a:ext cx="594862" cy="594862"/>
          </a:xfrm>
          <a:prstGeom prst="rect">
            <a:avLst/>
          </a:prstGeom>
        </p:spPr>
      </p:pic>
      <p:pic>
        <p:nvPicPr>
          <p:cNvPr id="6" name="Graphic 5" descr="Trophy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305" y="5155385"/>
            <a:ext cx="640080" cy="6400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95515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16100" y="3852545"/>
            <a:ext cx="39554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Competitive price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one- stop service</a:t>
            </a:r>
            <a:endParaRPr lang="en-US" altLang="zh-CN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/>
          <p:cNvSpPr txBox="1"/>
          <p:nvPr/>
        </p:nvSpPr>
        <p:spPr>
          <a:xfrm>
            <a:off x="1919541" y="38330"/>
            <a:ext cx="8454544" cy="83747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CORE BUSINESS-FCL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" panose="02000000000000000000" pitchFamily="2" charset="0"/>
            </a:endParaRPr>
          </a:p>
        </p:txBody>
      </p:sp>
      <p:sp>
        <p:nvSpPr>
          <p:cNvPr id="198" name="Content Placeholder 2"/>
          <p:cNvSpPr txBox="1"/>
          <p:nvPr/>
        </p:nvSpPr>
        <p:spPr>
          <a:xfrm>
            <a:off x="2005147" y="1256715"/>
            <a:ext cx="5296318" cy="5133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Full Container Load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 offers you a balance between </a:t>
            </a:r>
            <a:r>
              <a:rPr lang="zh-CN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cost and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flexibility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 fontAlgn="base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As a leading Non-Vessel Operating Common Carrier (NVOCC), we have close relationship with shipping lines to offer </a:t>
            </a:r>
            <a:r>
              <a:rPr lang="en-US" altLang="zh-CN" sz="1600" dirty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frequent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, competitive  services. Providing a trusted and flexible one stop solution for our customers and agents. 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algn="l" fontAlgn="base"/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Competitive pricing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Space guarantee with quality shipping lines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Offering a choice of service options and schedules 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Door services at origin and/or destination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Own warehouses for stuffing and  temporary storage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  <a:p>
            <a:pPr marL="228600" indent="-228600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.黑体-日本语" pitchFamily="2" charset="-122"/>
              </a:rPr>
              <a:t>Ensuring quality service and documentation</a:t>
            </a:r>
            <a:endParaRPr lang="zh-CN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52" name="Picture 2" descr="C:\Users\MECHREVO\Desktop\众翔图标.png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0694844" y="0"/>
            <a:ext cx="1497155" cy="580293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4" name="Rectangle 6"/>
          <p:cNvSpPr/>
          <p:nvPr/>
        </p:nvSpPr>
        <p:spPr>
          <a:xfrm>
            <a:off x="0" y="0"/>
            <a:ext cx="1799924" cy="6858000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178463" y="125127"/>
            <a:ext cx="1145825" cy="6227547"/>
            <a:chOff x="178463" y="125127"/>
            <a:chExt cx="1145825" cy="6227547"/>
          </a:xfrm>
        </p:grpSpPr>
        <p:grpSp>
          <p:nvGrpSpPr>
            <p:cNvPr id="36" name="组合 51"/>
            <p:cNvGrpSpPr/>
            <p:nvPr/>
          </p:nvGrpSpPr>
          <p:grpSpPr bwMode="auto">
            <a:xfrm>
              <a:off x="220433" y="3178093"/>
              <a:ext cx="1070840" cy="3174581"/>
              <a:chOff x="119007" y="-1361729"/>
              <a:chExt cx="1163388" cy="3909853"/>
            </a:xfrm>
          </p:grpSpPr>
          <p:grpSp>
            <p:nvGrpSpPr>
              <p:cNvPr id="45" name="组合 52"/>
              <p:cNvGrpSpPr/>
              <p:nvPr/>
            </p:nvGrpSpPr>
            <p:grpSpPr bwMode="auto">
              <a:xfrm>
                <a:off x="119007" y="1296966"/>
                <a:ext cx="1163388" cy="1251158"/>
                <a:chOff x="119007" y="-318175"/>
                <a:chExt cx="1163388" cy="1251158"/>
              </a:xfrm>
            </p:grpSpPr>
            <p:sp>
              <p:nvSpPr>
                <p:cNvPr id="54" name="TextBox 19"/>
                <p:cNvSpPr>
                  <a:spLocks noChangeArrowheads="1"/>
                </p:cNvSpPr>
                <p:nvPr/>
              </p:nvSpPr>
              <p:spPr bwMode="auto">
                <a:xfrm>
                  <a:off x="119007" y="563597"/>
                  <a:ext cx="1163388" cy="3693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Customs Clearance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55" name="图片 54"/>
                <p:cNvPicPr>
                  <a:picLocks noChangeAspect="1" noChangeArrowheads="1"/>
                </p:cNvPicPr>
                <p:nvPr/>
              </p:nvPicPr>
              <p:blipFill>
                <a:blip r:embed="rId2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0815" y="-318175"/>
                  <a:ext cx="597249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6" name="组合 54"/>
              <p:cNvGrpSpPr/>
              <p:nvPr/>
            </p:nvGrpSpPr>
            <p:grpSpPr bwMode="auto">
              <a:xfrm>
                <a:off x="119007" y="-1361729"/>
                <a:ext cx="1163388" cy="2393636"/>
                <a:chOff x="-1988079" y="-2976597"/>
                <a:chExt cx="1163388" cy="2393636"/>
              </a:xfrm>
            </p:grpSpPr>
            <p:sp>
              <p:nvSpPr>
                <p:cNvPr id="51" name="TextBox 19"/>
                <p:cNvSpPr>
                  <a:spLocks noChangeArrowheads="1"/>
                </p:cNvSpPr>
                <p:nvPr/>
              </p:nvSpPr>
              <p:spPr bwMode="auto">
                <a:xfrm>
                  <a:off x="-1988079" y="-810276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Trade Agent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53" name="图片 52"/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1700981" y="-2976597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7" name="组合 55"/>
              <p:cNvGrpSpPr/>
              <p:nvPr/>
            </p:nvGrpSpPr>
            <p:grpSpPr bwMode="auto">
              <a:xfrm>
                <a:off x="119007" y="-719946"/>
                <a:ext cx="1163388" cy="1311787"/>
                <a:chOff x="-3028869" y="-2335087"/>
                <a:chExt cx="1163388" cy="1311787"/>
              </a:xfrm>
            </p:grpSpPr>
            <p:sp>
              <p:nvSpPr>
                <p:cNvPr id="49" name="TextBox 19"/>
                <p:cNvSpPr>
                  <a:spLocks noChangeArrowheads="1"/>
                </p:cNvSpPr>
                <p:nvPr/>
              </p:nvSpPr>
              <p:spPr bwMode="auto">
                <a:xfrm>
                  <a:off x="-3028869" y="-2335087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Insurance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50" name="图片 49"/>
                <p:cNvPicPr>
                  <a:picLocks noChangeAspect="1" noChangeArrowheads="1"/>
                </p:cNvPicPr>
                <p:nvPr/>
              </p:nvPicPr>
              <p:blipFill>
                <a:blip r:embed="rId4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2741771" y="-1609969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37" name="组合 1"/>
            <p:cNvGrpSpPr/>
            <p:nvPr/>
          </p:nvGrpSpPr>
          <p:grpSpPr>
            <a:xfrm>
              <a:off x="178463" y="125127"/>
              <a:ext cx="1145825" cy="2839451"/>
              <a:chOff x="312458" y="5624790"/>
              <a:chExt cx="1301534" cy="3039995"/>
            </a:xfrm>
          </p:grpSpPr>
          <p:pic>
            <p:nvPicPr>
              <p:cNvPr id="39" name="图片 38"/>
              <p:cNvPicPr preferRelativeResize="0">
                <a:picLocks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650077" y="5624790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图片 39"/>
              <p:cNvPicPr preferRelativeResize="0">
                <a:picLocks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50077" y="6645067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图片 40"/>
              <p:cNvPicPr preferRelativeResize="0">
                <a:picLocks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50077" y="7713472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19"/>
              <p:cNvSpPr>
                <a:spLocks noChangeArrowheads="1"/>
              </p:cNvSpPr>
              <p:nvPr/>
            </p:nvSpPr>
            <p:spPr bwMode="auto">
              <a:xfrm>
                <a:off x="323999" y="6300649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DDP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43" name="TextBox 19"/>
              <p:cNvSpPr>
                <a:spLocks noChangeArrowheads="1"/>
              </p:cNvSpPr>
              <p:nvPr/>
            </p:nvSpPr>
            <p:spPr bwMode="auto">
              <a:xfrm>
                <a:off x="312458" y="7340913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DDU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44" name="TextBox 19"/>
              <p:cNvSpPr>
                <a:spLocks noChangeArrowheads="1"/>
              </p:cNvSpPr>
              <p:nvPr/>
            </p:nvSpPr>
            <p:spPr bwMode="auto">
              <a:xfrm>
                <a:off x="323999" y="8418564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EXW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514055" y="876016"/>
            <a:ext cx="4527252" cy="4889383"/>
            <a:chOff x="11791" y="1456"/>
            <a:chExt cx="7130" cy="7700"/>
          </a:xfrm>
        </p:grpSpPr>
        <p:grpSp>
          <p:nvGrpSpPr>
            <p:cNvPr id="17" name="组合 9"/>
            <p:cNvGrpSpPr/>
            <p:nvPr/>
          </p:nvGrpSpPr>
          <p:grpSpPr>
            <a:xfrm>
              <a:off x="11791" y="1456"/>
              <a:ext cx="7130" cy="7700"/>
              <a:chOff x="6300795" y="911041"/>
              <a:chExt cx="5754783" cy="4190649"/>
            </a:xfrm>
          </p:grpSpPr>
          <p:grpSp>
            <p:nvGrpSpPr>
              <p:cNvPr id="18" name="组合 5"/>
              <p:cNvGrpSpPr/>
              <p:nvPr/>
            </p:nvGrpSpPr>
            <p:grpSpPr>
              <a:xfrm>
                <a:off x="6300795" y="911041"/>
                <a:ext cx="5754783" cy="4190649"/>
                <a:chOff x="6300795" y="911041"/>
                <a:chExt cx="5754783" cy="4190649"/>
              </a:xfrm>
            </p:grpSpPr>
            <p:grpSp>
              <p:nvGrpSpPr>
                <p:cNvPr id="19" name="组合 36"/>
                <p:cNvGrpSpPr/>
                <p:nvPr/>
              </p:nvGrpSpPr>
              <p:grpSpPr>
                <a:xfrm>
                  <a:off x="6300795" y="911041"/>
                  <a:ext cx="5754783" cy="4190649"/>
                  <a:chOff x="6331258" y="971806"/>
                  <a:chExt cx="5754783" cy="4190649"/>
                </a:xfrm>
              </p:grpSpPr>
              <p:sp>
                <p:nvSpPr>
                  <p:cNvPr id="16" name="圆角矩形 15"/>
                  <p:cNvSpPr/>
                  <p:nvPr/>
                </p:nvSpPr>
                <p:spPr>
                  <a:xfrm>
                    <a:off x="8283235" y="971806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1" name="圆角矩形 70"/>
                  <p:cNvSpPr/>
                  <p:nvPr/>
                </p:nvSpPr>
                <p:spPr>
                  <a:xfrm>
                    <a:off x="6331258" y="3887732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0" name="组合 25"/>
                  <p:cNvGrpSpPr/>
                  <p:nvPr/>
                </p:nvGrpSpPr>
                <p:grpSpPr>
                  <a:xfrm>
                    <a:off x="8283235" y="3887732"/>
                    <a:ext cx="1822440" cy="1266825"/>
                    <a:chOff x="8283235" y="3887732"/>
                    <a:chExt cx="1822440" cy="1266825"/>
                  </a:xfrm>
                </p:grpSpPr>
                <p:sp>
                  <p:nvSpPr>
                    <p:cNvPr id="73" name="圆角矩形 72"/>
                    <p:cNvSpPr/>
                    <p:nvPr/>
                  </p:nvSpPr>
                  <p:spPr>
                    <a:xfrm>
                      <a:off x="8283235" y="3887732"/>
                      <a:ext cx="1822440" cy="1266825"/>
                    </a:xfrm>
                    <a:prstGeom prst="roundRect">
                      <a:avLst/>
                    </a:prstGeom>
                    <a:noFill/>
                    <a:ln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contrasting" dir="t">
                        <a:rot lat="0" lon="0" rev="7800000"/>
                      </a:lightRig>
                    </a:scene3d>
                    <a:sp3d>
                      <a:bevelT w="139700" h="139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pic>
                  <p:nvPicPr>
                    <p:cNvPr id="24" name="图片 23"/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8558043" y="4098239"/>
                      <a:ext cx="1296919" cy="959315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74" name="圆角矩形 73"/>
                  <p:cNvSpPr/>
                  <p:nvPr/>
                </p:nvSpPr>
                <p:spPr>
                  <a:xfrm>
                    <a:off x="10263601" y="3895630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圆角矩形 65"/>
                  <p:cNvSpPr/>
                  <p:nvPr/>
                </p:nvSpPr>
                <p:spPr>
                  <a:xfrm>
                    <a:off x="10238112" y="977000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圆角矩形 66"/>
                  <p:cNvSpPr/>
                  <p:nvPr/>
                </p:nvSpPr>
                <p:spPr>
                  <a:xfrm>
                    <a:off x="10263601" y="2436315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3" name="组合 27"/>
                  <p:cNvGrpSpPr/>
                  <p:nvPr/>
                </p:nvGrpSpPr>
                <p:grpSpPr>
                  <a:xfrm>
                    <a:off x="8283235" y="2429769"/>
                    <a:ext cx="3472482" cy="1266825"/>
                    <a:chOff x="8283235" y="2429769"/>
                    <a:chExt cx="3472482" cy="1266825"/>
                  </a:xfrm>
                </p:grpSpPr>
                <p:sp>
                  <p:nvSpPr>
                    <p:cNvPr id="65" name="圆角矩形 64"/>
                    <p:cNvSpPr/>
                    <p:nvPr/>
                  </p:nvSpPr>
                  <p:spPr>
                    <a:xfrm>
                      <a:off x="8283235" y="2429769"/>
                      <a:ext cx="1822440" cy="1266825"/>
                    </a:xfrm>
                    <a:prstGeom prst="roundRect">
                      <a:avLst/>
                    </a:prstGeom>
                    <a:noFill/>
                    <a:ln>
                      <a:noFill/>
                    </a:ln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contrasting" dir="t">
                        <a:rot lat="0" lon="0" rev="7800000"/>
                      </a:lightRig>
                    </a:scene3d>
                    <a:sp3d>
                      <a:bevelT w="139700" h="139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pic>
                  <p:nvPicPr>
                    <p:cNvPr id="8" name="图片 7"/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10634559" y="2688185"/>
                      <a:ext cx="1121158" cy="923307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69" name="圆角矩形 68"/>
                  <p:cNvSpPr/>
                  <p:nvPr/>
                </p:nvSpPr>
                <p:spPr>
                  <a:xfrm>
                    <a:off x="6331258" y="971806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8" name="圆角矩形 67"/>
                  <p:cNvSpPr/>
                  <p:nvPr/>
                </p:nvSpPr>
                <p:spPr>
                  <a:xfrm>
                    <a:off x="6331258" y="2429769"/>
                    <a:ext cx="1822440" cy="1266825"/>
                  </a:xfrm>
                  <a:prstGeom prst="round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8" name="矩形 37"/>
                <p:cNvSpPr/>
                <p:nvPr/>
              </p:nvSpPr>
              <p:spPr>
                <a:xfrm>
                  <a:off x="8422354" y="1776980"/>
                  <a:ext cx="1511666" cy="15742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52505" y="1283151"/>
                <a:ext cx="1168400" cy="599440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895" y="4962"/>
              <a:ext cx="1993" cy="9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73" y="1979"/>
              <a:ext cx="1945" cy="132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/>
            <a:srcRect l="4662" t="8844" r="3971"/>
            <a:stretch>
              <a:fillRect/>
            </a:stretch>
          </p:blipFill>
          <p:spPr>
            <a:xfrm>
              <a:off x="14316" y="4789"/>
              <a:ext cx="1994" cy="118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2" y="7753"/>
              <a:ext cx="2121" cy="575"/>
            </a:xfrm>
            <a:prstGeom prst="rect">
              <a:avLst/>
            </a:prstGeom>
          </p:spPr>
        </p:pic>
        <p:pic>
          <p:nvPicPr>
            <p:cNvPr id="56" name="图片 55" descr="OOCL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808" y="7642"/>
              <a:ext cx="2015" cy="879"/>
            </a:xfrm>
            <a:prstGeom prst="rect">
              <a:avLst/>
            </a:prstGeom>
          </p:spPr>
        </p:pic>
        <p:pic>
          <p:nvPicPr>
            <p:cNvPr id="57" name="图片 56" descr="阳明.jp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702" y="1864"/>
              <a:ext cx="2137" cy="1683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0" y="696404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8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928135" y="982014"/>
            <a:ext cx="7263865" cy="4812394"/>
            <a:chOff x="5076922" y="760633"/>
            <a:chExt cx="7115078" cy="4580213"/>
          </a:xfrm>
        </p:grpSpPr>
        <p:grpSp>
          <p:nvGrpSpPr>
            <p:cNvPr id="35" name="组合 34"/>
            <p:cNvGrpSpPr/>
            <p:nvPr/>
          </p:nvGrpSpPr>
          <p:grpSpPr>
            <a:xfrm>
              <a:off x="5076922" y="760633"/>
              <a:ext cx="6874446" cy="4580213"/>
              <a:chOff x="5317554" y="702882"/>
              <a:chExt cx="6874446" cy="4580213"/>
            </a:xfrm>
          </p:grpSpPr>
          <p:pic>
            <p:nvPicPr>
              <p:cNvPr id="1029" name="Picture 5" descr="C:\Users\MECHREVO\Desktop\irritant-3-hazard-warning-diamond-label-pack-of-10-581-600x315.jpg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5317554" y="3180102"/>
                <a:ext cx="3662813" cy="1922977"/>
              </a:xfrm>
              <a:prstGeom prst="rect">
                <a:avLst/>
              </a:prstGeom>
              <a:noFill/>
            </p:spPr>
          </p:pic>
          <p:pic>
            <p:nvPicPr>
              <p:cNvPr id="9" name="Picture 2" descr="C:\Users\MECHREVO\Desktop\助燃物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166082" y="847023"/>
                <a:ext cx="2090619" cy="2145995"/>
              </a:xfrm>
              <a:prstGeom prst="rect">
                <a:avLst/>
              </a:prstGeom>
              <a:noFill/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239225" y="2858702"/>
                <a:ext cx="1801764" cy="2424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414535" y="702882"/>
                <a:ext cx="1777465" cy="2549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27" name="Picture 3" descr="C:\Users\MECHREVO\Desktop\易燃.pn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257937" y="836646"/>
                <a:ext cx="2165633" cy="2165633"/>
              </a:xfrm>
              <a:prstGeom prst="rect">
                <a:avLst/>
              </a:prstGeom>
              <a:noFill/>
            </p:spPr>
          </p:pic>
        </p:grpSp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894771" y="3615947"/>
              <a:ext cx="2297229" cy="1474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" name="Content Placeholder 7"/>
          <p:cNvSpPr txBox="1"/>
          <p:nvPr/>
        </p:nvSpPr>
        <p:spPr>
          <a:xfrm>
            <a:off x="1919541" y="38330"/>
            <a:ext cx="8454544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Roboto" panose="02000000000000000000" pitchFamily="2" charset="0"/>
              </a:rPr>
              <a:t>CORE BUSINESS-DG handling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Roboto" panose="02000000000000000000" pitchFamily="2" charset="0"/>
            </a:endParaRPr>
          </a:p>
        </p:txBody>
      </p:sp>
      <p:sp>
        <p:nvSpPr>
          <p:cNvPr id="198" name="Content Placeholder 2"/>
          <p:cNvSpPr txBox="1"/>
          <p:nvPr/>
        </p:nvSpPr>
        <p:spPr>
          <a:xfrm>
            <a:off x="2179571" y="1779038"/>
            <a:ext cx="4202514" cy="41188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Class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2, 3, 4, 5, 6, 8, 9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Global range.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DG Warehouse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DG container stuffing 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IMO cargo custom </a:t>
            </a:r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declaration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 algn="l" fontAlgn="base"/>
            <a:endParaRPr lang="en-US" altLang="zh-CN" sz="1800" dirty="0">
              <a:latin typeface="Times New Roman" panose="02020603050405020304" pitchFamily="18" charset="0"/>
            </a:endParaRPr>
          </a:p>
          <a:p>
            <a:pPr algn="l" fontAlgn="base"/>
            <a:endParaRPr lang="en-US" altLang="zh-CN" sz="1800" dirty="0">
              <a:latin typeface="Times New Roman" panose="02020603050405020304" pitchFamily="18" charset="0"/>
            </a:endParaRPr>
          </a:p>
          <a:p>
            <a:pPr algn="l" fontAlgn="base"/>
            <a:r>
              <a:rPr lang="en-US" altLang="zh-CN" sz="1800" dirty="0">
                <a:latin typeface="Times New Roman" panose="02020603050405020304" pitchFamily="18" charset="0"/>
              </a:rPr>
              <a:t> </a:t>
            </a:r>
            <a:endParaRPr lang="en-US" altLang="zh-CN" sz="1800" dirty="0">
              <a:latin typeface="Times New Roman" panose="02020603050405020304" pitchFamily="18" charset="0"/>
            </a:endParaRPr>
          </a:p>
          <a:p>
            <a:pPr algn="l" fontAlgn="base"/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l" fontAlgn="base"/>
            <a:endParaRPr lang="zh-CN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Rectangle 6"/>
          <p:cNvSpPr/>
          <p:nvPr/>
        </p:nvSpPr>
        <p:spPr>
          <a:xfrm>
            <a:off x="1" y="0"/>
            <a:ext cx="1799924" cy="6858000"/>
          </a:xfrm>
          <a:prstGeom prst="rect">
            <a:avLst/>
          </a:prstGeom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6" name="组合 35"/>
          <p:cNvGrpSpPr/>
          <p:nvPr/>
        </p:nvGrpSpPr>
        <p:grpSpPr>
          <a:xfrm>
            <a:off x="220433" y="125129"/>
            <a:ext cx="1161004" cy="6227544"/>
            <a:chOff x="220433" y="125129"/>
            <a:chExt cx="1161004" cy="6227544"/>
          </a:xfrm>
        </p:grpSpPr>
        <p:grpSp>
          <p:nvGrpSpPr>
            <p:cNvPr id="2" name="组合 51"/>
            <p:cNvGrpSpPr/>
            <p:nvPr/>
          </p:nvGrpSpPr>
          <p:grpSpPr bwMode="auto">
            <a:xfrm>
              <a:off x="220433" y="3178093"/>
              <a:ext cx="1070840" cy="3174580"/>
              <a:chOff x="119007" y="-1361729"/>
              <a:chExt cx="1163388" cy="3909853"/>
            </a:xfrm>
          </p:grpSpPr>
          <p:grpSp>
            <p:nvGrpSpPr>
              <p:cNvPr id="4" name="组合 52"/>
              <p:cNvGrpSpPr/>
              <p:nvPr/>
            </p:nvGrpSpPr>
            <p:grpSpPr bwMode="auto">
              <a:xfrm>
                <a:off x="119007" y="1296966"/>
                <a:ext cx="1163388" cy="1251158"/>
                <a:chOff x="119007" y="-318175"/>
                <a:chExt cx="1163388" cy="1251158"/>
              </a:xfrm>
            </p:grpSpPr>
            <p:sp>
              <p:nvSpPr>
                <p:cNvPr id="63" name="TextBox 19"/>
                <p:cNvSpPr>
                  <a:spLocks noChangeArrowheads="1"/>
                </p:cNvSpPr>
                <p:nvPr/>
              </p:nvSpPr>
              <p:spPr bwMode="auto">
                <a:xfrm>
                  <a:off x="119007" y="563597"/>
                  <a:ext cx="1163388" cy="3693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Customs Clearance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64" name="图片 63"/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0815" y="-318175"/>
                  <a:ext cx="597249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" name="组合 54"/>
              <p:cNvGrpSpPr/>
              <p:nvPr/>
            </p:nvGrpSpPr>
            <p:grpSpPr bwMode="auto">
              <a:xfrm>
                <a:off x="119007" y="-1361729"/>
                <a:ext cx="1163388" cy="2393636"/>
                <a:chOff x="-1988079" y="-2976597"/>
                <a:chExt cx="1163388" cy="2393636"/>
              </a:xfrm>
            </p:grpSpPr>
            <p:sp>
              <p:nvSpPr>
                <p:cNvPr id="59" name="TextBox 19"/>
                <p:cNvSpPr>
                  <a:spLocks noChangeArrowheads="1"/>
                </p:cNvSpPr>
                <p:nvPr/>
              </p:nvSpPr>
              <p:spPr bwMode="auto">
                <a:xfrm>
                  <a:off x="-1988079" y="-810276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Trade Agent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 noChangeArrowheads="1"/>
                </p:cNvPicPr>
                <p:nvPr/>
              </p:nvPicPr>
              <p:blipFill>
                <a:blip r:embed="rId8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1700981" y="-2976597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7" name="组合 55"/>
              <p:cNvGrpSpPr/>
              <p:nvPr/>
            </p:nvGrpSpPr>
            <p:grpSpPr bwMode="auto">
              <a:xfrm>
                <a:off x="119007" y="-719946"/>
                <a:ext cx="1163388" cy="1311787"/>
                <a:chOff x="-3028869" y="-2335087"/>
                <a:chExt cx="1163388" cy="1311787"/>
              </a:xfrm>
            </p:grpSpPr>
            <p:sp>
              <p:nvSpPr>
                <p:cNvPr id="57" name="TextBox 19"/>
                <p:cNvSpPr>
                  <a:spLocks noChangeArrowheads="1"/>
                </p:cNvSpPr>
                <p:nvPr/>
              </p:nvSpPr>
              <p:spPr bwMode="auto">
                <a:xfrm>
                  <a:off x="-3028869" y="-2335087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Insurance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58" name="图片 57"/>
                <p:cNvPicPr>
                  <a:picLocks noChangeAspect="1" noChangeArrowheads="1"/>
                </p:cNvPicPr>
                <p:nvPr/>
              </p:nvPicPr>
              <p:blipFill>
                <a:blip r:embed="rId9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2741771" y="-1609969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8" name="组合 1"/>
            <p:cNvGrpSpPr/>
            <p:nvPr/>
          </p:nvGrpSpPr>
          <p:grpSpPr>
            <a:xfrm>
              <a:off x="245773" y="125129"/>
              <a:ext cx="1135664" cy="2839452"/>
              <a:chOff x="388915" y="5624790"/>
              <a:chExt cx="1289993" cy="3039995"/>
            </a:xfrm>
          </p:grpSpPr>
          <p:pic>
            <p:nvPicPr>
              <p:cNvPr id="49" name="图片 48"/>
              <p:cNvPicPr preferRelativeResize="0">
                <a:picLocks noChangeArrowheads="1"/>
              </p:cNvPicPr>
              <p:nvPr/>
            </p:nvPicPr>
            <p:blipFill>
              <a:blip r:embed="rId10" cstate="screen"/>
              <a:srcRect/>
              <a:stretch>
                <a:fillRect/>
              </a:stretch>
            </p:blipFill>
            <p:spPr bwMode="auto">
              <a:xfrm>
                <a:off x="650077" y="5624790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图片 49"/>
              <p:cNvPicPr preferRelativeResize="0">
                <a:picLocks noChangeArrowheads="1"/>
              </p:cNvPicPr>
              <p:nvPr/>
            </p:nvPicPr>
            <p:blipFill>
              <a:blip r:embed="rId11" cstate="screen"/>
              <a:srcRect/>
              <a:stretch>
                <a:fillRect/>
              </a:stretch>
            </p:blipFill>
            <p:spPr bwMode="auto">
              <a:xfrm>
                <a:off x="650077" y="6645067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图片 50"/>
              <p:cNvPicPr preferRelativeResize="0">
                <a:picLocks noChangeArrowheads="1"/>
              </p:cNvPicPr>
              <p:nvPr/>
            </p:nvPicPr>
            <p:blipFill>
              <a:blip r:embed="rId12" cstate="screen"/>
              <a:srcRect/>
              <a:stretch>
                <a:fillRect/>
              </a:stretch>
            </p:blipFill>
            <p:spPr bwMode="auto">
              <a:xfrm>
                <a:off x="650077" y="7713472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19"/>
              <p:cNvSpPr>
                <a:spLocks noChangeArrowheads="1"/>
              </p:cNvSpPr>
              <p:nvPr/>
            </p:nvSpPr>
            <p:spPr bwMode="auto">
              <a:xfrm>
                <a:off x="388915" y="6329882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DDP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47" name="TextBox 19"/>
              <p:cNvSpPr>
                <a:spLocks noChangeArrowheads="1"/>
              </p:cNvSpPr>
              <p:nvPr/>
            </p:nvSpPr>
            <p:spPr bwMode="auto">
              <a:xfrm>
                <a:off x="388915" y="7395981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DDU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70" name="TextBox 19"/>
              <p:cNvSpPr>
                <a:spLocks noChangeArrowheads="1"/>
              </p:cNvSpPr>
              <p:nvPr/>
            </p:nvSpPr>
            <p:spPr bwMode="auto">
              <a:xfrm>
                <a:off x="388915" y="8418564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EXW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</p:grpSp>
      </p:grpSp>
      <p:pic>
        <p:nvPicPr>
          <p:cNvPr id="31" name="Picture 2" descr="C:\Users\MECHREVO\Desktop\众翔图标.png"/>
          <p:cNvPicPr>
            <a:picLocks noChangeAspect="1"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10694845" y="0"/>
            <a:ext cx="1497155" cy="580293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0" y="694626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8" grpId="0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524430" y="268255"/>
            <a:ext cx="66388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CORE</a:t>
            </a:r>
            <a:r>
              <a:rPr lang="en-US" altLang="zh-CN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 </a:t>
            </a:r>
            <a:r>
              <a:rPr lang="en-US" altLang="zh-CN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BUSINESS-Reefer Container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" panose="02000000000000000000" pitchFamily="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63970" y="1126490"/>
            <a:ext cx="5801360" cy="5081270"/>
            <a:chOff x="10022" y="1774"/>
            <a:chExt cx="9136" cy="8002"/>
          </a:xfrm>
        </p:grpSpPr>
        <p:pic>
          <p:nvPicPr>
            <p:cNvPr id="2052" name="Picture 4" descr="D:\Chrome下载\冷柜s.jp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2" cstate="print"/>
            <a:stretch>
              <a:fillRect/>
            </a:stretch>
          </p:blipFill>
          <p:spPr bwMode="auto">
            <a:xfrm rot="20903671">
              <a:off x="14670" y="1774"/>
              <a:ext cx="4488" cy="3203"/>
            </a:xfrm>
            <a:prstGeom prst="rect">
              <a:avLst/>
            </a:prstGeom>
            <a:noFill/>
            <a:ln>
              <a:noFill/>
            </a:ln>
            <a:effectLst>
              <a:softEdge rad="127000"/>
            </a:effectLst>
          </p:spPr>
        </p:pic>
        <p:pic>
          <p:nvPicPr>
            <p:cNvPr id="2053" name="Picture 5" descr="C:\Users\MECHREVO\Desktop\src_http___cbu01.alicdn.com_img_ibank_2015_742_476_2307674247_726064865.jpg_refer_http___cbu01.jp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1068756">
              <a:off x="10022" y="5994"/>
              <a:ext cx="4803" cy="3291"/>
            </a:xfrm>
            <a:prstGeom prst="rect">
              <a:avLst/>
            </a:prstGeom>
            <a:noFill/>
            <a:effectLst>
              <a:outerShdw blurRad="647700" dist="101600" algn="ctr" rotWithShape="0">
                <a:srgbClr val="000000">
                  <a:alpha val="43137"/>
                </a:srgbClr>
              </a:outerShdw>
              <a:softEdge rad="127000"/>
            </a:effectLst>
          </p:spPr>
        </p:pic>
        <p:pic>
          <p:nvPicPr>
            <p:cNvPr id="29" name="图片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 cstate="screen"/>
            <a:stretch>
              <a:fillRect/>
            </a:stretch>
          </p:blipFill>
          <p:spPr>
            <a:xfrm>
              <a:off x="15249" y="5548"/>
              <a:ext cx="3572" cy="422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54" name="Picture 6" descr="D:\Chrome下载\44.jp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10461" y="2084"/>
              <a:ext cx="4259" cy="3166"/>
            </a:xfrm>
            <a:prstGeom prst="rect">
              <a:avLst/>
            </a:prstGeom>
            <a:noFill/>
            <a:ln>
              <a:noFill/>
            </a:ln>
            <a:effectLst>
              <a:softEdge rad="127000"/>
            </a:effectLst>
          </p:spPr>
        </p:pic>
      </p:grpSp>
      <p:sp>
        <p:nvSpPr>
          <p:cNvPr id="32" name="TextBox 31"/>
          <p:cNvSpPr txBox="1"/>
          <p:nvPr/>
        </p:nvSpPr>
        <p:spPr>
          <a:xfrm>
            <a:off x="2156059" y="1645920"/>
            <a:ext cx="44372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The Reefer Container  is the  most experienced business  of our company, due to we have been handling this business for years, and we are  qualified enough to offer a competitive price and fine service.</a:t>
            </a:r>
            <a:endParaRPr lang="zh-CN" altLang="en-US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71561" y="3455469"/>
            <a:ext cx="4918511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Competitive price</a:t>
            </a: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Experienced services</a:t>
            </a: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Quick resonse </a:t>
            </a: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Ensuring the goods arrive fast</a:t>
            </a: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Multiple quotations</a:t>
            </a:r>
            <a:endParaRPr lang="en-US" altLang="zh-CN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endParaRPr lang="en-US" altLang="zh-CN" dirty="0" smtClean="0"/>
          </a:p>
          <a:p>
            <a:pPr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30" name="Picture 2" descr="C:\Users\MECHREVO\Desktop\众翔图标.pn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10694845" y="0"/>
            <a:ext cx="1497155" cy="580293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1" name="Rectangle 6"/>
          <p:cNvSpPr/>
          <p:nvPr/>
        </p:nvSpPr>
        <p:spPr>
          <a:xfrm>
            <a:off x="0" y="0"/>
            <a:ext cx="1809549" cy="6858000"/>
          </a:xfrm>
          <a:prstGeom prst="rect">
            <a:avLst/>
          </a:prstGeom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组合 1"/>
          <p:cNvGrpSpPr/>
          <p:nvPr/>
        </p:nvGrpSpPr>
        <p:grpSpPr>
          <a:xfrm>
            <a:off x="245773" y="125129"/>
            <a:ext cx="1135664" cy="2839452"/>
            <a:chOff x="388915" y="5624790"/>
            <a:chExt cx="1289993" cy="3039995"/>
          </a:xfrm>
        </p:grpSpPr>
        <p:pic>
          <p:nvPicPr>
            <p:cNvPr id="13" name="图片 12"/>
            <p:cNvPicPr preferRelativeResize="0">
              <a:picLocks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650077" y="5624790"/>
              <a:ext cx="613382" cy="57813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图片 13"/>
            <p:cNvPicPr preferRelativeResize="0">
              <a:picLocks noChangeArrowheads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 bwMode="auto">
            <a:xfrm>
              <a:off x="650077" y="6645067"/>
              <a:ext cx="613382" cy="57813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14"/>
            <p:cNvPicPr preferRelativeResize="0">
              <a:picLocks noChangeArrowheads="1"/>
            </p:cNvPicPr>
            <p:nvPr>
              <p:custDataLst>
                <p:tags r:id="rId13"/>
              </p:custDataLst>
            </p:nvPr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650077" y="7713472"/>
              <a:ext cx="613382" cy="57813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9"/>
            <p:cNvSpPr>
              <a:spLocks noChangeArrowheads="1"/>
            </p:cNvSpPr>
            <p:nvPr/>
          </p:nvSpPr>
          <p:spPr bwMode="auto">
            <a:xfrm>
              <a:off x="388915" y="6329882"/>
              <a:ext cx="128999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DDP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17" name="TextBox 19"/>
            <p:cNvSpPr>
              <a:spLocks noChangeArrowheads="1"/>
            </p:cNvSpPr>
            <p:nvPr/>
          </p:nvSpPr>
          <p:spPr bwMode="auto">
            <a:xfrm>
              <a:off x="388915" y="7395981"/>
              <a:ext cx="128999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DDU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18" name="TextBox 19"/>
            <p:cNvSpPr>
              <a:spLocks noChangeArrowheads="1"/>
            </p:cNvSpPr>
            <p:nvPr/>
          </p:nvSpPr>
          <p:spPr bwMode="auto">
            <a:xfrm>
              <a:off x="388915" y="8418564"/>
              <a:ext cx="128999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EXW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</p:grpSp>
      <p:grpSp>
        <p:nvGrpSpPr>
          <p:cNvPr id="19" name="组合 51"/>
          <p:cNvGrpSpPr/>
          <p:nvPr/>
        </p:nvGrpSpPr>
        <p:grpSpPr bwMode="auto">
          <a:xfrm>
            <a:off x="220433" y="3178093"/>
            <a:ext cx="1070840" cy="3174580"/>
            <a:chOff x="119007" y="-1361729"/>
            <a:chExt cx="1163388" cy="3909853"/>
          </a:xfrm>
        </p:grpSpPr>
        <p:grpSp>
          <p:nvGrpSpPr>
            <p:cNvPr id="20" name="组合 52"/>
            <p:cNvGrpSpPr/>
            <p:nvPr/>
          </p:nvGrpSpPr>
          <p:grpSpPr bwMode="auto">
            <a:xfrm>
              <a:off x="119007" y="1296966"/>
              <a:ext cx="1163388" cy="1251158"/>
              <a:chOff x="119007" y="-318175"/>
              <a:chExt cx="1163388" cy="1251158"/>
            </a:xfrm>
          </p:grpSpPr>
          <p:sp>
            <p:nvSpPr>
              <p:cNvPr id="28" name="TextBox 19"/>
              <p:cNvSpPr>
                <a:spLocks noChangeArrowheads="1"/>
              </p:cNvSpPr>
              <p:nvPr/>
            </p:nvSpPr>
            <p:spPr bwMode="auto">
              <a:xfrm>
                <a:off x="119007" y="563597"/>
                <a:ext cx="1163388" cy="369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Customs Clearance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pic>
            <p:nvPicPr>
              <p:cNvPr id="31" name="图片 30"/>
              <p:cNvPicPr>
                <a:picLocks noChangeAspect="1" noChangeArrowheads="1"/>
              </p:cNvPicPr>
              <p:nvPr/>
            </p:nvPicPr>
            <p:blipFill>
              <a:blip r:embed="rId15" cstate="screen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rcRect/>
              <a:stretch>
                <a:fillRect/>
              </a:stretch>
            </p:blipFill>
            <p:spPr bwMode="auto">
              <a:xfrm>
                <a:off x="400815" y="-318175"/>
                <a:ext cx="597249" cy="58666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" name="组合 54"/>
            <p:cNvGrpSpPr/>
            <p:nvPr/>
          </p:nvGrpSpPr>
          <p:grpSpPr bwMode="auto">
            <a:xfrm>
              <a:off x="119007" y="-1361729"/>
              <a:ext cx="1163388" cy="2393636"/>
              <a:chOff x="-1988079" y="-2976597"/>
              <a:chExt cx="1163388" cy="2393636"/>
            </a:xfrm>
          </p:grpSpPr>
          <p:sp>
            <p:nvSpPr>
              <p:cNvPr id="26" name="TextBox 19"/>
              <p:cNvSpPr>
                <a:spLocks noChangeArrowheads="1"/>
              </p:cNvSpPr>
              <p:nvPr/>
            </p:nvSpPr>
            <p:spPr bwMode="auto">
              <a:xfrm>
                <a:off x="-1988079" y="-810276"/>
                <a:ext cx="1163388" cy="22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Trade Agent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pic>
            <p:nvPicPr>
              <p:cNvPr id="27" name="图片 26"/>
              <p:cNvPicPr>
                <a:picLocks noChangeAspect="1" noChangeArrowheads="1"/>
              </p:cNvPicPr>
              <p:nvPr/>
            </p:nvPicPr>
            <p:blipFill>
              <a:blip r:embed="rId16" cstate="screen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rcRect/>
              <a:stretch>
                <a:fillRect/>
              </a:stretch>
            </p:blipFill>
            <p:spPr bwMode="auto">
              <a:xfrm>
                <a:off x="-1700981" y="-2976597"/>
                <a:ext cx="586670" cy="58666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组合 55"/>
            <p:cNvGrpSpPr/>
            <p:nvPr/>
          </p:nvGrpSpPr>
          <p:grpSpPr bwMode="auto">
            <a:xfrm>
              <a:off x="119007" y="-719946"/>
              <a:ext cx="1163388" cy="1311787"/>
              <a:chOff x="-3028869" y="-2335087"/>
              <a:chExt cx="1163388" cy="1311787"/>
            </a:xfrm>
          </p:grpSpPr>
          <p:sp>
            <p:nvSpPr>
              <p:cNvPr id="23" name="TextBox 19"/>
              <p:cNvSpPr>
                <a:spLocks noChangeArrowheads="1"/>
              </p:cNvSpPr>
              <p:nvPr/>
            </p:nvSpPr>
            <p:spPr bwMode="auto">
              <a:xfrm>
                <a:off x="-3028869" y="-2335087"/>
                <a:ext cx="1163388" cy="227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Insurance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pic>
            <p:nvPicPr>
              <p:cNvPr id="25" name="图片 24"/>
              <p:cNvPicPr>
                <a:picLocks noChangeAspect="1" noChangeArrowheads="1"/>
              </p:cNvPicPr>
              <p:nvPr/>
            </p:nvPicPr>
            <p:blipFill>
              <a:blip r:embed="rId17" cstate="screen">
                <a:duotone>
                  <a:prstClr val="black"/>
                  <a:schemeClr val="tx2">
                    <a:tint val="45000"/>
                    <a:satMod val="400000"/>
                  </a:schemeClr>
                </a:duotone>
              </a:blip>
              <a:srcRect/>
              <a:stretch>
                <a:fillRect/>
              </a:stretch>
            </p:blipFill>
            <p:spPr bwMode="auto">
              <a:xfrm>
                <a:off x="-2741771" y="-1609969"/>
                <a:ext cx="586670" cy="58666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720725" y="697484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/>
          <p:cNvSpPr txBox="1"/>
          <p:nvPr/>
        </p:nvSpPr>
        <p:spPr>
          <a:xfrm>
            <a:off x="2480141" y="77249"/>
            <a:ext cx="9089425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Roboto" panose="02000000000000000000" pitchFamily="2" charset="0"/>
              </a:rPr>
              <a:t>CORE </a:t>
            </a:r>
            <a:r>
              <a:rPr lang="en-US" altLang="zh-CN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Roboto" panose="02000000000000000000" pitchFamily="2" charset="0"/>
              </a:rPr>
              <a:t>BUSINESS- Warehouse &amp; Trucking 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Roboto" panose="02000000000000000000" pitchFamily="2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4659526" y="749768"/>
            <a:ext cx="2891295" cy="363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1100" dirty="0">
              <a:solidFill>
                <a:srgbClr val="63636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8" name="Content Placeholder 2"/>
          <p:cNvSpPr txBox="1"/>
          <p:nvPr/>
        </p:nvSpPr>
        <p:spPr>
          <a:xfrm>
            <a:off x="178136" y="1487030"/>
            <a:ext cx="6810300" cy="3300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en-US" altLang="zh-CN" sz="1200" dirty="0"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75309" y="1246519"/>
            <a:ext cx="4793382" cy="5140645"/>
            <a:chOff x="2175309" y="1246519"/>
            <a:chExt cx="4793382" cy="5140645"/>
          </a:xfrm>
        </p:grpSpPr>
        <p:sp>
          <p:nvSpPr>
            <p:cNvPr id="5" name="矩形 4"/>
            <p:cNvSpPr/>
            <p:nvPr/>
          </p:nvSpPr>
          <p:spPr>
            <a:xfrm>
              <a:off x="2175309" y="1246519"/>
              <a:ext cx="4793382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6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We can also help our clients to solve the problems related to Warehousing and trucking, satisfy our customers`  inbound needs, Customized Specifically for our clients, the inbound </a:t>
              </a:r>
              <a:r>
                <a:rPr lang="en-US" altLang="zh-CN" sz="16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logistics services provide integrated solutions for our customers after cargo arrival.</a:t>
              </a:r>
              <a:endParaRPr lang="en-US" altLang="zh-CN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31" name="TextBox 43"/>
            <p:cNvSpPr>
              <a:spLocks noChangeArrowheads="1"/>
            </p:cNvSpPr>
            <p:nvPr/>
          </p:nvSpPr>
          <p:spPr bwMode="auto">
            <a:xfrm>
              <a:off x="2345825" y="3533331"/>
              <a:ext cx="347521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1450" indent="-1714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ea typeface=".黑体-日本语" pitchFamily="2" charset="-122"/>
                  <a:sym typeface=".黑体-日本语" pitchFamily="2" charset="-122"/>
                </a:rPr>
                <a:t>Network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ea typeface=".黑体-日本语" pitchFamily="2" charset="-122"/>
                  <a:sym typeface=".黑体-日本语" pitchFamily="2" charset="-122"/>
                </a:rPr>
                <a:t>     International and domestic network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  <a:p>
              <a:pPr eaLnBrk="1" hangingPunct="1">
                <a:buFont typeface="Arial" panose="020B0604020202020204" pitchFamily="34" charset="0"/>
                <a:buChar char="•"/>
                <a:defRPr/>
              </a:pP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  <a:p>
              <a:pPr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ea typeface=".黑体-日本语" pitchFamily="2" charset="-122"/>
                  <a:sym typeface=".黑体-日本语" pitchFamily="2" charset="-122"/>
                </a:rPr>
                <a:t>Freight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ea typeface=".黑体-日本语" pitchFamily="2" charset="-122"/>
                  <a:sym typeface=".黑体-日本语" pitchFamily="2" charset="-122"/>
                </a:rPr>
                <a:t>     Long-term agreements with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ea typeface=".黑体-日本语" pitchFamily="2" charset="-122"/>
                  <a:sym typeface=".黑体-日本语" pitchFamily="2" charset="-122"/>
                </a:rPr>
                <a:t>     competitive rate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32" name="矩形 2"/>
            <p:cNvSpPr>
              <a:spLocks noChangeArrowheads="1"/>
            </p:cNvSpPr>
            <p:nvPr/>
          </p:nvSpPr>
          <p:spPr bwMode="auto">
            <a:xfrm>
              <a:off x="2345835" y="5002169"/>
              <a:ext cx="3907167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1450" indent="-17145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Service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     Cargo tracking system, D2D ,inland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     distribution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  <a:p>
              <a:pPr eaLnBrk="1" hangingPunct="1">
                <a:spcBef>
                  <a:spcPct val="0"/>
                </a:spcBef>
                <a:defRPr/>
              </a:pP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  <a:p>
              <a:pPr eaLnBrk="1" hangingPunct="1">
                <a:spcBef>
                  <a:spcPct val="0"/>
                </a:spcBef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Clearance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  <a:p>
              <a:pPr marL="0" indent="0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4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.黑体-日本语" pitchFamily="2" charset="-122"/>
                  <a:sym typeface=".黑体-日本语" pitchFamily="2" charset="-122"/>
                </a:rPr>
                <a:t>      Delivery Order/Customs Clearance etc. </a:t>
              </a:r>
              <a:endParaRPr lang="en-US" altLang="zh-CN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sym typeface=".黑体-日本语" pitchFamily="2" charset="-122"/>
              </a:endParaRPr>
            </a:p>
          </p:txBody>
        </p:sp>
      </p:grpSp>
      <p:sp>
        <p:nvSpPr>
          <p:cNvPr id="35" name="TextBox 1"/>
          <p:cNvSpPr txBox="1"/>
          <p:nvPr/>
        </p:nvSpPr>
        <p:spPr>
          <a:xfrm>
            <a:off x="11553372" y="6386732"/>
            <a:ext cx="44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F5F10C0-743D-4997-8D67-523AB9370FEB}" type="slidenum">
              <a:rPr lang="id-ID" sz="1400" b="1" smtClean="0">
                <a:solidFill>
                  <a:srgbClr val="636363"/>
                </a:solidFill>
              </a:rPr>
            </a:fld>
            <a:endParaRPr lang="id-ID" sz="1200" b="1" dirty="0">
              <a:solidFill>
                <a:srgbClr val="636363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141945" y="1370592"/>
            <a:ext cx="4852037" cy="305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6"/>
          <p:cNvSpPr/>
          <p:nvPr/>
        </p:nvSpPr>
        <p:spPr>
          <a:xfrm>
            <a:off x="0" y="0"/>
            <a:ext cx="1799924" cy="6858000"/>
          </a:xfrm>
          <a:prstGeom prst="rect">
            <a:avLst/>
          </a:prstGeom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220433" y="125129"/>
            <a:ext cx="1161004" cy="6227544"/>
            <a:chOff x="220433" y="125129"/>
            <a:chExt cx="1161004" cy="6227544"/>
          </a:xfrm>
        </p:grpSpPr>
        <p:grpSp>
          <p:nvGrpSpPr>
            <p:cNvPr id="15" name="组合 51"/>
            <p:cNvGrpSpPr/>
            <p:nvPr/>
          </p:nvGrpSpPr>
          <p:grpSpPr bwMode="auto">
            <a:xfrm>
              <a:off x="220433" y="3178093"/>
              <a:ext cx="1070840" cy="3174581"/>
              <a:chOff x="119007" y="-1361729"/>
              <a:chExt cx="1163388" cy="3909853"/>
            </a:xfrm>
          </p:grpSpPr>
          <p:grpSp>
            <p:nvGrpSpPr>
              <p:cNvPr id="23" name="组合 52"/>
              <p:cNvGrpSpPr/>
              <p:nvPr/>
            </p:nvGrpSpPr>
            <p:grpSpPr bwMode="auto">
              <a:xfrm>
                <a:off x="119007" y="1296966"/>
                <a:ext cx="1163388" cy="1251158"/>
                <a:chOff x="119007" y="-318175"/>
                <a:chExt cx="1163388" cy="1251158"/>
              </a:xfrm>
            </p:grpSpPr>
            <p:sp>
              <p:nvSpPr>
                <p:cNvPr id="33" name="TextBox 19"/>
                <p:cNvSpPr>
                  <a:spLocks noChangeArrowheads="1"/>
                </p:cNvSpPr>
                <p:nvPr/>
              </p:nvSpPr>
              <p:spPr bwMode="auto">
                <a:xfrm>
                  <a:off x="119007" y="563597"/>
                  <a:ext cx="1163388" cy="3693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Customs Clearance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34" name="图片 33"/>
                <p:cNvPicPr>
                  <a:picLocks noChangeAspect="1" noChangeArrowheads="1"/>
                </p:cNvPicPr>
                <p:nvPr/>
              </p:nvPicPr>
              <p:blipFill>
                <a:blip r:embed="rId2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400815" y="-318175"/>
                  <a:ext cx="597249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4" name="组合 54"/>
              <p:cNvGrpSpPr/>
              <p:nvPr/>
            </p:nvGrpSpPr>
            <p:grpSpPr bwMode="auto">
              <a:xfrm>
                <a:off x="119007" y="-1361729"/>
                <a:ext cx="1163388" cy="2393636"/>
                <a:chOff x="-1988079" y="-2976597"/>
                <a:chExt cx="1163388" cy="2393636"/>
              </a:xfrm>
            </p:grpSpPr>
            <p:sp>
              <p:nvSpPr>
                <p:cNvPr id="28" name="TextBox 19"/>
                <p:cNvSpPr>
                  <a:spLocks noChangeArrowheads="1"/>
                </p:cNvSpPr>
                <p:nvPr/>
              </p:nvSpPr>
              <p:spPr bwMode="auto">
                <a:xfrm>
                  <a:off x="-1988079" y="-810276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Trade Agent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29" name="图片 28"/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1700981" y="-2976597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5" name="组合 55"/>
              <p:cNvGrpSpPr/>
              <p:nvPr/>
            </p:nvGrpSpPr>
            <p:grpSpPr bwMode="auto">
              <a:xfrm>
                <a:off x="119007" y="-719946"/>
                <a:ext cx="1163388" cy="1311787"/>
                <a:chOff x="-3028869" y="-2335087"/>
                <a:chExt cx="1163388" cy="1311787"/>
              </a:xfrm>
            </p:grpSpPr>
            <p:sp>
              <p:nvSpPr>
                <p:cNvPr id="26" name="TextBox 19"/>
                <p:cNvSpPr>
                  <a:spLocks noChangeArrowheads="1"/>
                </p:cNvSpPr>
                <p:nvPr/>
              </p:nvSpPr>
              <p:spPr bwMode="auto">
                <a:xfrm>
                  <a:off x="-3028869" y="-2335087"/>
                  <a:ext cx="1163388" cy="227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C00000"/>
                    </a:buClr>
                    <a:buFont typeface="Arial" panose="020B0604020202020204" pitchFamily="34" charset="0"/>
                    <a:buNone/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Gotham Narrow Light" pitchFamily="50" charset="0"/>
                      <a:ea typeface=".黑体-日本语" pitchFamily="2" charset="-122"/>
                      <a:sym typeface=".黑体-日本语" pitchFamily="2" charset="-122"/>
                    </a:rPr>
                    <a:t>Insurance</a:t>
                  </a:r>
                  <a:endParaRPr lang="zh-CN" altLang="en-US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endParaRPr>
                </a:p>
              </p:txBody>
            </p:sp>
            <p:pic>
              <p:nvPicPr>
                <p:cNvPr id="27" name="图片 26"/>
                <p:cNvPicPr>
                  <a:picLocks noChangeAspect="1" noChangeArrowheads="1"/>
                </p:cNvPicPr>
                <p:nvPr/>
              </p:nvPicPr>
              <p:blipFill>
                <a:blip r:embed="rId4" cstate="screen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-2741771" y="-1609969"/>
                  <a:ext cx="586670" cy="586669"/>
                </a:xfrm>
                <a:prstGeom prst="round2DiagRect">
                  <a:avLst>
                    <a:gd name="adj1" fmla="val 16667"/>
                    <a:gd name="adj2" fmla="val 0"/>
                  </a:avLst>
                </a:prstGeom>
                <a:ln w="88900" cap="sq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outerShdw blurRad="254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6" name="组合 1"/>
            <p:cNvGrpSpPr/>
            <p:nvPr/>
          </p:nvGrpSpPr>
          <p:grpSpPr>
            <a:xfrm>
              <a:off x="245773" y="125127"/>
              <a:ext cx="1135665" cy="2839451"/>
              <a:chOff x="388915" y="5624790"/>
              <a:chExt cx="1289993" cy="3039995"/>
            </a:xfrm>
          </p:grpSpPr>
          <p:pic>
            <p:nvPicPr>
              <p:cNvPr id="17" name="图片 16"/>
              <p:cNvPicPr preferRelativeResize="0">
                <a:picLocks noChangeArrowheads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 bwMode="auto">
              <a:xfrm>
                <a:off x="650077" y="5624790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图片 17"/>
              <p:cNvPicPr preferRelativeResize="0">
                <a:picLocks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50077" y="6645067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图片 18"/>
              <p:cNvPicPr preferRelativeResize="0">
                <a:picLocks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650077" y="7713472"/>
                <a:ext cx="613382" cy="5781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TextBox 19"/>
              <p:cNvSpPr>
                <a:spLocks noChangeArrowheads="1"/>
              </p:cNvSpPr>
              <p:nvPr/>
            </p:nvSpPr>
            <p:spPr bwMode="auto">
              <a:xfrm>
                <a:off x="388915" y="6329882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DDP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21" name="TextBox 19"/>
              <p:cNvSpPr>
                <a:spLocks noChangeArrowheads="1"/>
              </p:cNvSpPr>
              <p:nvPr/>
            </p:nvSpPr>
            <p:spPr bwMode="auto">
              <a:xfrm>
                <a:off x="388915" y="7395981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DDU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  <p:sp>
            <p:nvSpPr>
              <p:cNvPr id="22" name="TextBox 19"/>
              <p:cNvSpPr>
                <a:spLocks noChangeArrowheads="1"/>
              </p:cNvSpPr>
              <p:nvPr/>
            </p:nvSpPr>
            <p:spPr bwMode="auto">
              <a:xfrm>
                <a:off x="388915" y="8418564"/>
                <a:ext cx="128999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C00000"/>
                  </a:buClr>
                  <a:buFont typeface="Arial" panose="020B0604020202020204" pitchFamily="34" charset="0"/>
                  <a:buNone/>
                </a:pPr>
                <a:r>
                  <a:rPr lang="en-US" altLang="zh-CN" sz="1000" dirty="0">
                    <a:solidFill>
                      <a:schemeClr val="bg1"/>
                    </a:solidFill>
                    <a:latin typeface="Gotham Narrow Light" pitchFamily="50" charset="0"/>
                    <a:ea typeface=".黑体-日本语" pitchFamily="2" charset="-122"/>
                    <a:sym typeface=".黑体-日本语" pitchFamily="2" charset="-122"/>
                  </a:rPr>
                  <a:t>EXW</a:t>
                </a:r>
                <a:endParaRPr lang="zh-CN" altLang="en-US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endParaRPr>
              </a:p>
            </p:txBody>
          </p:sp>
        </p:grpSp>
      </p:grpSp>
      <p:pic>
        <p:nvPicPr>
          <p:cNvPr id="1026" name="Picture 2" descr="C:\Users\MECHREVO\Desktop\warehous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80446" y="4677878"/>
            <a:ext cx="4754880" cy="203093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6" name="Picture 2" descr="C:\Users\MECHREVO\Desktop\众翔图标.png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10776510" y="1"/>
            <a:ext cx="1415490" cy="548640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0" y="695515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8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/>
        </p:nvSpPr>
        <p:spPr>
          <a:xfrm>
            <a:off x="0" y="5286103"/>
            <a:ext cx="12192000" cy="1621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7"/>
          <p:cNvSpPr txBox="1"/>
          <p:nvPr/>
        </p:nvSpPr>
        <p:spPr>
          <a:xfrm>
            <a:off x="2480142" y="77249"/>
            <a:ext cx="7231715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Roboto" panose="02000000000000000000" pitchFamily="2" charset="0"/>
              </a:rPr>
              <a:t>CORE BUSINESS-OOG &amp; PROJECT 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Roboto" panose="02000000000000000000" pitchFamily="2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4659526" y="749768"/>
            <a:ext cx="2891295" cy="363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1100" dirty="0">
              <a:solidFill>
                <a:srgbClr val="63636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11553372" y="6386732"/>
            <a:ext cx="44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F5F10C0-743D-4997-8D67-523AB9370FEB}" type="slidenum">
              <a:rPr lang="id-ID" sz="1400" b="1" smtClean="0">
                <a:solidFill>
                  <a:srgbClr val="636363"/>
                </a:solidFill>
              </a:rPr>
            </a:fld>
            <a:endParaRPr lang="id-ID" sz="1200" b="1" dirty="0">
              <a:solidFill>
                <a:srgbClr val="636363"/>
              </a:solidFill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496" y="5342021"/>
            <a:ext cx="2140542" cy="151597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863" y="1253463"/>
            <a:ext cx="2685449" cy="173496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56" y="5349240"/>
            <a:ext cx="2011679" cy="15087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600" y="5304738"/>
            <a:ext cx="2285400" cy="15608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38" y="5370897"/>
            <a:ext cx="2190339" cy="1476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图片 14" descr="noatum-project-cargo-logistic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5506" y="3128210"/>
            <a:ext cx="5755906" cy="21512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Picture 2" descr="C:\Users\MECHREVO\Desktop\众翔图标.pn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0751677" y="0"/>
            <a:ext cx="1440323" cy="558265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333490" y="1590040"/>
            <a:ext cx="5956935" cy="335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Need to ship something that won’t fit inside a container?</a:t>
            </a:r>
            <a:endParaRPr lang="en-US" sz="1600" b="1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endParaRPr lang="en-US" sz="1600" b="1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endParaRPr lang="en-US" sz="1600" b="1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Here we can help ! Zhongxiang could handle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the most complex transportation and logistics , while ensuring you remain within timelines, budgets and ,safety requirements with transit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</a:rPr>
              <a:t>coordination of proper packaging of components, required documentation handling, and transportation mode analysis. </a:t>
            </a:r>
            <a:endParaRPr lang="en-US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.黑体-日本语" pitchFamily="2" charset="-122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We’ll assist you with the regulations you’ll need to consider, and help you ensure the process is smooth sailing from start to finish</a:t>
            </a:r>
            <a:r>
              <a:rPr lang="zh-CN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！</a:t>
            </a:r>
            <a:endParaRPr lang="en-US" sz="1600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endParaRPr lang="en-US" b="1" dirty="0" smtClean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    </a:t>
            </a:r>
            <a:endParaRPr lang="zh-CN" altLang="en-US" dirty="0"/>
          </a:p>
        </p:txBody>
      </p:sp>
      <p:pic>
        <p:nvPicPr>
          <p:cNvPr id="18" name="图片 17" descr="project-cargo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3701" y="5313144"/>
            <a:ext cx="2499360" cy="15448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图片 1" descr="OO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5120" y="1238250"/>
            <a:ext cx="2841625" cy="153225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0" y="691959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/>
          <p:cNvSpPr txBox="1"/>
          <p:nvPr/>
        </p:nvSpPr>
        <p:spPr>
          <a:xfrm>
            <a:off x="375117" y="189644"/>
            <a:ext cx="7231715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Roboto" panose="02000000000000000000" pitchFamily="2" charset="0"/>
              </a:rPr>
              <a:t>CORE BUSINESS-FBA</a:t>
            </a:r>
            <a:endParaRPr lang="en-US" altLang="zh-CN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Roboto" panose="02000000000000000000" pitchFamily="2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4659526" y="749768"/>
            <a:ext cx="2891295" cy="363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1100" dirty="0">
              <a:solidFill>
                <a:srgbClr val="63636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8" name="Content Placeholder 2"/>
          <p:cNvSpPr txBox="1"/>
          <p:nvPr/>
        </p:nvSpPr>
        <p:spPr>
          <a:xfrm>
            <a:off x="178136" y="1487030"/>
            <a:ext cx="6810300" cy="3300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en-US" altLang="zh-CN" sz="1200" dirty="0"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  <a:sym typeface=".黑体-日本语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511" y="1419773"/>
            <a:ext cx="81333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We 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offer one-stop FBA 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（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fulfill by Amazon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）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.黑体-日本语" pitchFamily="2" charset="-122"/>
                <a:cs typeface="Arial" panose="020B0604020202020204" pitchFamily="34" charset="0"/>
                <a:sym typeface=".黑体-日本语" pitchFamily="2" charset="-122"/>
              </a:rPr>
              <a:t>service for all the e-commerce sellers to have their products being arranged to Amazon warehouses all around world. We take care of the entire logistic commencement under multi-modal transportation including air, sea, parcel, expedited trucking and etc. Offer various options for different clients and facilitate their selling on Amazon. </a:t>
            </a:r>
            <a:endParaRPr lang="en-US" altLang="zh-CN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.黑体-日本语" pitchFamily="2" charset="-122"/>
              <a:cs typeface="Arial" panose="020B0604020202020204" pitchFamily="34" charset="0"/>
              <a:sym typeface=".黑体-日本语" pitchFamily="2" charset="-122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11553372" y="6386732"/>
            <a:ext cx="44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F5F10C0-743D-4997-8D67-523AB9370FEB}" type="slidenum">
              <a:rPr lang="id-ID" sz="1400" b="1" smtClean="0">
                <a:solidFill>
                  <a:srgbClr val="636363"/>
                </a:solidFill>
              </a:rPr>
            </a:fld>
            <a:endParaRPr lang="id-ID" sz="1200" b="1" dirty="0">
              <a:solidFill>
                <a:srgbClr val="636363"/>
              </a:solidFill>
            </a:endParaRPr>
          </a:p>
        </p:txBody>
      </p:sp>
      <p:sp>
        <p:nvSpPr>
          <p:cNvPr id="30" name="Rectangle 6"/>
          <p:cNvSpPr/>
          <p:nvPr/>
        </p:nvSpPr>
        <p:spPr>
          <a:xfrm>
            <a:off x="0" y="5286103"/>
            <a:ext cx="12192000" cy="1621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55"/>
          <p:cNvGrpSpPr/>
          <p:nvPr/>
        </p:nvGrpSpPr>
        <p:grpSpPr bwMode="auto">
          <a:xfrm>
            <a:off x="6850586" y="6301612"/>
            <a:ext cx="5050637" cy="878458"/>
            <a:chOff x="-555336" y="2379649"/>
            <a:chExt cx="4981629" cy="825895"/>
          </a:xfrm>
        </p:grpSpPr>
        <p:sp>
          <p:nvSpPr>
            <p:cNvPr id="67" name="TextBox 19"/>
            <p:cNvSpPr>
              <a:spLocks noChangeArrowheads="1"/>
            </p:cNvSpPr>
            <p:nvPr/>
          </p:nvSpPr>
          <p:spPr bwMode="auto">
            <a:xfrm>
              <a:off x="-555336" y="2379649"/>
              <a:ext cx="1689701" cy="23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 Overseas Warehousing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65" name="TextBox 19"/>
            <p:cNvSpPr>
              <a:spLocks noChangeArrowheads="1"/>
            </p:cNvSpPr>
            <p:nvPr/>
          </p:nvSpPr>
          <p:spPr bwMode="auto">
            <a:xfrm>
              <a:off x="1440918" y="2383702"/>
              <a:ext cx="1323093" cy="52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Sorting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 Palletizing </a:t>
              </a: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Labelling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63" name="TextBox 19"/>
            <p:cNvSpPr>
              <a:spLocks noChangeArrowheads="1"/>
            </p:cNvSpPr>
            <p:nvPr/>
          </p:nvSpPr>
          <p:spPr bwMode="auto">
            <a:xfrm>
              <a:off x="3026249" y="2395335"/>
              <a:ext cx="1400044" cy="810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Delivery </a:t>
              </a:r>
              <a:endParaRPr lang="en-US" altLang="zh-CN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Parcel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and </a:t>
              </a: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Trucking</a:t>
              </a:r>
              <a:endParaRPr lang="en-US" altLang="zh-CN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</p:grpSp>
      <p:grpSp>
        <p:nvGrpSpPr>
          <p:cNvPr id="13" name="组合 27"/>
          <p:cNvGrpSpPr/>
          <p:nvPr/>
        </p:nvGrpSpPr>
        <p:grpSpPr>
          <a:xfrm>
            <a:off x="217679" y="6272130"/>
            <a:ext cx="2911887" cy="477054"/>
            <a:chOff x="217679" y="6272130"/>
            <a:chExt cx="2911887" cy="477054"/>
          </a:xfrm>
        </p:grpSpPr>
        <p:sp>
          <p:nvSpPr>
            <p:cNvPr id="37" name="TextBox 19"/>
            <p:cNvSpPr>
              <a:spLocks noChangeArrowheads="1"/>
            </p:cNvSpPr>
            <p:nvPr/>
          </p:nvSpPr>
          <p:spPr bwMode="auto">
            <a:xfrm>
              <a:off x="217679" y="6272130"/>
              <a:ext cx="128999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   Air Freight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  <p:sp>
          <p:nvSpPr>
            <p:cNvPr id="38" name="TextBox 19"/>
            <p:cNvSpPr>
              <a:spLocks noChangeArrowheads="1"/>
            </p:cNvSpPr>
            <p:nvPr/>
          </p:nvSpPr>
          <p:spPr bwMode="auto">
            <a:xfrm>
              <a:off x="1471192" y="6272130"/>
              <a:ext cx="165837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   Express </a:t>
              </a:r>
              <a:endParaRPr lang="en-US" altLang="zh-CN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  <a:p>
              <a:pPr algn="ctr" eaLnBrk="1" hangingPunct="1">
                <a:spcBef>
                  <a:spcPct val="50000"/>
                </a:spcBef>
                <a:buClr>
                  <a:srgbClr val="C00000"/>
                </a:buClr>
                <a:buFont typeface="Arial" panose="020B0604020202020204" pitchFamily="34" charset="0"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Gotham Narrow Light" pitchFamily="50" charset="0"/>
                  <a:ea typeface=".黑体-日本语" pitchFamily="2" charset="-122"/>
                  <a:sym typeface=".黑体-日本语" pitchFamily="2" charset="-122"/>
                </a:rPr>
                <a:t>       Sea Freight</a:t>
              </a:r>
              <a:endParaRPr lang="zh-CN" altLang="en-US" sz="1000" dirty="0">
                <a:solidFill>
                  <a:schemeClr val="bg1"/>
                </a:solidFill>
                <a:latin typeface="Gotham Narrow Light" pitchFamily="50" charset="0"/>
                <a:ea typeface=".黑体-日本语" pitchFamily="2" charset="-122"/>
                <a:sym typeface=".黑体-日本语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16200000">
            <a:off x="3433919" y="60214"/>
            <a:ext cx="1954858" cy="8071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screen"/>
          <a:stretch>
            <a:fillRect/>
          </a:stretch>
        </p:blipFill>
        <p:spPr>
          <a:xfrm>
            <a:off x="3963927" y="5337600"/>
            <a:ext cx="2430791" cy="1351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screen"/>
          <a:stretch>
            <a:fillRect/>
          </a:stretch>
        </p:blipFill>
        <p:spPr>
          <a:xfrm>
            <a:off x="8647047" y="5360316"/>
            <a:ext cx="1410999" cy="920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screen"/>
          <a:stretch>
            <a:fillRect/>
          </a:stretch>
        </p:blipFill>
        <p:spPr>
          <a:xfrm>
            <a:off x="6785811" y="5337600"/>
            <a:ext cx="1465243" cy="920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screen"/>
          <a:stretch>
            <a:fillRect/>
          </a:stretch>
        </p:blipFill>
        <p:spPr>
          <a:xfrm>
            <a:off x="2092202" y="5360316"/>
            <a:ext cx="1346457" cy="894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526985" y="5384620"/>
            <a:ext cx="1436426" cy="88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screen"/>
          <a:stretch>
            <a:fillRect/>
          </a:stretch>
        </p:blipFill>
        <p:spPr>
          <a:xfrm>
            <a:off x="10348821" y="5342776"/>
            <a:ext cx="1552403" cy="925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" descr="C:\Users\MECHREVO\Desktop\众翔图标.pn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 bwMode="auto">
          <a:xfrm>
            <a:off x="10694845" y="0"/>
            <a:ext cx="1497155" cy="580293"/>
          </a:xfrm>
          <a:prstGeom prst="rect">
            <a:avLst/>
          </a:prstGeom>
          <a:noFill/>
          <a:ln>
            <a:noFill/>
          </a:ln>
          <a:effectLst>
            <a:outerShdw blurRad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3074" name="Picture 2" descr="C:\Users\MECHREVO\Desktop\truck7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41353" y="904775"/>
            <a:ext cx="3686475" cy="4225489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4" name="文本框 13"/>
          <p:cNvSpPr txBox="1"/>
          <p:nvPr/>
        </p:nvSpPr>
        <p:spPr>
          <a:xfrm>
            <a:off x="600710" y="70294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6934200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8" grpId="0"/>
      <p:bldP spid="5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3429001"/>
            <a:ext cx="5503334" cy="34284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985"/>
            <a:endParaRPr lang="ru-RU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email"/>
          <a:srcRect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11" name="TextBox 10"/>
          <p:cNvSpPr txBox="1"/>
          <p:nvPr/>
        </p:nvSpPr>
        <p:spPr>
          <a:xfrm>
            <a:off x="677049" y="598858"/>
            <a:ext cx="4075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Our F</a:t>
            </a:r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eature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1369" y="1176563"/>
            <a:ext cx="25458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unctual, fast and sincere</a:t>
            </a:r>
            <a:endParaRPr lang="en-US" sz="1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 SemiBold" panose="020B0706030804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6321" y="1515256"/>
            <a:ext cx="48445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Since we have opened various sailing lines, our company </a:t>
            </a:r>
            <a:r>
              <a:rPr lang="en-US" altLang="zh-CN" sz="20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has established a strong network with multiple parties. </a:t>
            </a:r>
            <a:endParaRPr lang="en-US" altLang="zh-CN" sz="2000" dirty="0" smtClean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r>
              <a:rPr lang="en-US" altLang="zh-CN" sz="20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Our company is devoted to keeping our service features punctual, fast and sincere.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945" y="4507365"/>
            <a:ext cx="45814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95985"/>
            <a:r>
              <a:rPr lang="en-US" i="1" dirty="0" smtClean="0">
                <a:solidFill>
                  <a:prstClr val="white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"</a:t>
            </a:r>
            <a:r>
              <a:rPr lang="en-US" altLang="zh-CN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Better service for the customer is for the good of the public, and this is the true purpose of enterprise</a:t>
            </a:r>
            <a:r>
              <a:rPr lang="en-US" i="1" dirty="0" smtClean="0">
                <a:solidFill>
                  <a:prstClr val="white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." </a:t>
            </a:r>
            <a:endParaRPr lang="en-US" i="1" dirty="0">
              <a:solidFill>
                <a:prstClr val="white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95985"/>
            <a:endParaRPr lang="en-US" dirty="0" smtClean="0">
              <a:solidFill>
                <a:prstClr val="white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95985"/>
            <a:r>
              <a:rPr lang="en-US" dirty="0" smtClean="0">
                <a:solidFill>
                  <a:prstClr val="white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– Konosuke Matsushita</a:t>
            </a:r>
            <a:endParaRPr lang="ru-RU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"/>
          <p:cNvSpPr/>
          <p:nvPr/>
        </p:nvSpPr>
        <p:spPr>
          <a:xfrm>
            <a:off x="5534526" y="0"/>
            <a:ext cx="6657474" cy="3426594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Picture 2" descr="C:\Users\MECHREVO\Desktop\众翔图标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97153" cy="580292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9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6" b="29896"/>
          <a:stretch>
            <a:fillRect/>
          </a:stretch>
        </p:blipFill>
        <p:spPr>
          <a:xfrm>
            <a:off x="0" y="4235116"/>
            <a:ext cx="12192000" cy="2622884"/>
          </a:xfrm>
        </p:spPr>
      </p:pic>
      <p:sp>
        <p:nvSpPr>
          <p:cNvPr id="2" name="Rectangle 1"/>
          <p:cNvSpPr/>
          <p:nvPr/>
        </p:nvSpPr>
        <p:spPr>
          <a:xfrm>
            <a:off x="1" y="4263992"/>
            <a:ext cx="12191999" cy="2594008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76" y="476601"/>
            <a:ext cx="1067752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COMPANY PHILOSOPHY </a:t>
            </a:r>
            <a:endParaRPr lang="en-US" sz="3200" b="1" dirty="0" smtClean="0">
              <a:latin typeface="Arial" panose="020B0604020202020204" pitchFamily="34" charset="0"/>
              <a:ea typeface="Open Sans Extrabold" panose="020B0906030804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2646" y="998203"/>
            <a:ext cx="1067752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customer, by the customer, for the </a:t>
            </a: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customer</a:t>
            </a:r>
            <a:endParaRPr lang="de-DE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9154" y="1561593"/>
            <a:ext cx="8863064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Zhongxiang, apply a unique meaning in Chinese, that is, a group of people work together to achieve higher to touch the sky, the Chinese character</a:t>
            </a:r>
            <a:r>
              <a:rPr lang="zh-CN" altLang="en-US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“</a:t>
            </a: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Zhong</a:t>
            </a:r>
            <a:r>
              <a:rPr lang="zh-CN" altLang="en-US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” </a:t>
            </a: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means a group of people who pursue the same goal. </a:t>
            </a:r>
            <a:endParaRPr lang="en-US" altLang="zh-CN" dirty="0" smtClean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As a service company, we put ourselves in customers` shoes, we  firmly obey the     3-customers` Principles, that is, with the </a:t>
            </a:r>
            <a:r>
              <a:rPr lang="en-US" altLang="zh-CN" i="1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customer</a:t>
            </a: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by the </a:t>
            </a:r>
            <a:r>
              <a:rPr lang="en-US" altLang="zh-CN" i="1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customer </a:t>
            </a: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 for the </a:t>
            </a:r>
            <a:r>
              <a:rPr lang="en-US" altLang="zh-CN" i="1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customer</a:t>
            </a:r>
            <a:r>
              <a:rPr lang="en-US" altLang="zh-CN" dirty="0" smtClean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: Shape 12"/>
          <p:cNvSpPr/>
          <p:nvPr/>
        </p:nvSpPr>
        <p:spPr>
          <a:xfrm rot="10800000">
            <a:off x="4619321" y="4245092"/>
            <a:ext cx="2979868" cy="1515066"/>
          </a:xfrm>
          <a:custGeom>
            <a:avLst/>
            <a:gdLst>
              <a:gd name="connsiteX0" fmla="*/ 2979868 w 2979868"/>
              <a:gd name="connsiteY0" fmla="*/ 1515066 h 1515066"/>
              <a:gd name="connsiteX1" fmla="*/ 2733370 w 2979868"/>
              <a:gd name="connsiteY1" fmla="*/ 1515066 h 1515066"/>
              <a:gd name="connsiteX2" fmla="*/ 1479176 w 2979868"/>
              <a:gd name="connsiteY2" fmla="*/ 239716 h 1515066"/>
              <a:gd name="connsiteX3" fmla="*/ 224981 w 2979868"/>
              <a:gd name="connsiteY3" fmla="*/ 1515066 h 1515066"/>
              <a:gd name="connsiteX4" fmla="*/ 0 w 2979868"/>
              <a:gd name="connsiteY4" fmla="*/ 1515066 h 1515066"/>
              <a:gd name="connsiteX5" fmla="*/ 1489934 w 2979868"/>
              <a:gd name="connsiteY5" fmla="*/ 0 h 151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9868" h="1515066">
                <a:moveTo>
                  <a:pt x="2979868" y="1515066"/>
                </a:moveTo>
                <a:lnTo>
                  <a:pt x="2733370" y="1515066"/>
                </a:lnTo>
                <a:lnTo>
                  <a:pt x="1479176" y="239716"/>
                </a:lnTo>
                <a:lnTo>
                  <a:pt x="224981" y="1515066"/>
                </a:lnTo>
                <a:lnTo>
                  <a:pt x="0" y="1515066"/>
                </a:lnTo>
                <a:lnTo>
                  <a:pt x="14899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Isosceles Triangle 13"/>
          <p:cNvSpPr/>
          <p:nvPr/>
        </p:nvSpPr>
        <p:spPr>
          <a:xfrm rot="10800000">
            <a:off x="5101237" y="4091907"/>
            <a:ext cx="2035290" cy="10348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9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97153" cy="580292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0" y="693737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51000"/>
                </a:schemeClr>
              </a:gs>
              <a:gs pos="100000">
                <a:schemeClr val="tx1">
                  <a:alpha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9525" y="-36831"/>
            <a:ext cx="12191999" cy="6858001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45000">
                <a:schemeClr val="accent1">
                  <a:alpha val="45000"/>
                </a:schemeClr>
              </a:gs>
              <a:gs pos="97000">
                <a:schemeClr val="accent1">
                  <a:lumMod val="75000"/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353512" y="1412077"/>
            <a:ext cx="6343961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en-CA" sz="6600" b="1" spc="600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THANK YOU</a:t>
            </a:r>
            <a:endParaRPr lang="en-CA" sz="6600" b="1" spc="6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:\Users\MECHREVO\Desktop\众翔图标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4847" y="0"/>
            <a:ext cx="1497153" cy="580292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 contourW="12700">
            <a:contourClr>
              <a:srgbClr val="00000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7465" y="2781935"/>
            <a:ext cx="1185164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Contacts: 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Mason.Hua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         </a:t>
            </a:r>
            <a:r>
              <a:rPr lang="zh-CN" altLang="en-US" dirty="0" smtClean="0">
                <a:solidFill>
                  <a:schemeClr val="bg1"/>
                </a:solidFill>
              </a:rPr>
              <a:t>Tel:86-</a:t>
            </a:r>
            <a:r>
              <a:rPr lang="en-US" dirty="0" smtClean="0">
                <a:solidFill>
                  <a:schemeClr val="bg1"/>
                </a:solidFill>
              </a:rPr>
              <a:t>17816961413       </a:t>
            </a:r>
            <a:r>
              <a:rPr lang="zh-CN" altLang="en-US" dirty="0" smtClean="0">
                <a:solidFill>
                  <a:schemeClr val="bg1"/>
                </a:solidFill>
              </a:rPr>
              <a:t>E-mail: </a:t>
            </a:r>
            <a:r>
              <a:rPr lang="en-US" dirty="0" smtClean="0">
                <a:solidFill>
                  <a:schemeClr val="bg1"/>
                </a:solidFill>
              </a:rPr>
              <a:t>mason.hua@zxscm-zj.com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Skype: </a:t>
            </a:r>
            <a:r>
              <a:rPr lang="en-US" dirty="0" smtClean="0">
                <a:solidFill>
                  <a:schemeClr val="bg1"/>
                </a:solidFill>
                <a:sym typeface="+mn-ea"/>
              </a:rPr>
              <a:t>mason.hua@zxscm-zj.com 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Mob/weChat/whatsapp: 86-</a:t>
            </a:r>
            <a:r>
              <a:rPr lang="en-US" dirty="0" smtClean="0">
                <a:solidFill>
                  <a:schemeClr val="bg1"/>
                </a:solidFill>
              </a:rPr>
              <a:t>17816961413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众翔供应链管理（浙江）有限公司</a:t>
            </a:r>
            <a:r>
              <a:rPr lang="en-US" altLang="zh-CN" dirty="0" smtClean="0">
                <a:solidFill>
                  <a:schemeClr val="bg1"/>
                </a:solidFill>
              </a:rPr>
              <a:t>                                            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ZHONGXIANG SUPPLY CHAIN MANAGEMENT(ZHEJIANG)CO.,LTD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ADD: </a:t>
            </a:r>
            <a:r>
              <a:rPr lang="zh-CN" altLang="en-US" dirty="0" smtClean="0">
                <a:solidFill>
                  <a:schemeClr val="bg1"/>
                </a:solidFill>
              </a:rPr>
              <a:t>ROOM 1505 COB,CENTURY ORIENTAL PLAZA, NO. 1083 EAST 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ZHONGSHAN ROAD, NINGBO CHINA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/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465" y="6212840"/>
            <a:ext cx="12117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Hong Kong|Shenzhen|Guangzhou|Xiamen|Shanghai|Ningbo|Qingdao|Dalian|Taipei</a:t>
            </a:r>
            <a:endParaRPr lang="zh-CN" alt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zh-CN" altLang="en-US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6946265"/>
            <a:ext cx="3150870" cy="368300"/>
          </a:xfrm>
          <a:prstGeom prst="rect">
            <a:avLst/>
          </a:prstGeom>
          <a:solidFill>
            <a:srgbClr val="F5F7F9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3203,&quot;width&quot;:4488}"/>
</p:tagLst>
</file>

<file path=ppt/tags/tag2.xml><?xml version="1.0" encoding="utf-8"?>
<p:tagLst xmlns:p="http://schemas.openxmlformats.org/presentationml/2006/main">
  <p:tag name="KSO_WM_UNIT_PLACING_PICTURE_USER_VIEWPORT" val="{&quot;height&quot;:3291,&quot;width&quot;:4803}"/>
</p:tagLst>
</file>

<file path=ppt/tags/tag3.xml><?xml version="1.0" encoding="utf-8"?>
<p:tagLst xmlns:p="http://schemas.openxmlformats.org/presentationml/2006/main">
  <p:tag name="KSO_WM_UNIT_PLACING_PICTURE_USER_VIEWPORT" val="{&quot;height&quot;:4229,&quot;width&quot;:3572}"/>
</p:tagLst>
</file>

<file path=ppt/tags/tag4.xml><?xml version="1.0" encoding="utf-8"?>
<p:tagLst xmlns:p="http://schemas.openxmlformats.org/presentationml/2006/main">
  <p:tag name="KSO_WM_UNIT_PLACING_PICTURE_USER_VIEWPORT" val="{&quot;height&quot;:3166,&quot;width&quot;:4259}"/>
</p:tagLst>
</file>

<file path=ppt/tags/tag5.xml><?xml version="1.0" encoding="utf-8"?>
<p:tagLst xmlns:p="http://schemas.openxmlformats.org/presentationml/2006/main">
  <p:tag name="KSO_WM_UNIT_PLACING_PICTURE_USER_VIEWPORT" val="{&quot;height&quot;:913.8472440944881,&quot;width&quot;:2357.7244094488187}"/>
</p:tagLst>
</file>

<file path=ppt/tags/tag6.xml><?xml version="1.0" encoding="utf-8"?>
<p:tagLst xmlns:p="http://schemas.openxmlformats.org/presentationml/2006/main">
  <p:tag name="KSO_WM_UNIT_PLACING_PICTURE_USER_VIEWPORT" val="{&quot;height&quot;:850.3940322363511,&quot;width&quot;:850.3932559922149}"/>
</p:tagLst>
</file>

<file path=ppt/tags/tag7.xml><?xml version="1.0" encoding="utf-8"?>
<p:tagLst xmlns:p="http://schemas.openxmlformats.org/presentationml/2006/main">
  <p:tag name="KSO_WM_UNIT_PLACING_PICTURE_USER_VIEWPORT" val="{&quot;height&quot;:2732.2220472440945,&quot;width&quot;:4229.053543307086}"/>
</p:tagLst>
</file>

<file path=ppt/tags/tag8.xml><?xml version="1.0" encoding="utf-8"?>
<p:tagLst xmlns:p="http://schemas.openxmlformats.org/presentationml/2006/main">
  <p:tag name="KSO_WM_UNIT_PLACING_PICTURE_USER_VIEWPORT" val="{&quot;height&quot;:2129.067716535433,&quot;width&quot;:3828.0173228346457}"/>
</p:tagLst>
</file>

<file path=ppt/tags/tag9.xml><?xml version="1.0" encoding="utf-8"?>
<p:tagLst xmlns:p="http://schemas.openxmlformats.org/presentationml/2006/main">
  <p:tag name="KSO_WM_UNIT_PLACING_PICTURE_USER_VIEWPORT" val="{&quot;height&quot;:1449.555905511811,&quot;width&quot;:2222.0456692913385}"/>
</p:tagLst>
</file>

<file path=ppt/tags/tag10.xml><?xml version="1.0" encoding="utf-8"?>
<p:tagLst xmlns:p="http://schemas.openxmlformats.org/presentationml/2006/main">
  <p:tag name="KSO_WM_UNIT_PLACING_PICTURE_USER_VIEWPORT" val="{&quot;height&quot;:1449.555905511811,&quot;width&quot;:2307.4692913385825}"/>
</p:tagLst>
</file>

<file path=ppt/tags/tag11.xml><?xml version="1.0" encoding="utf-8"?>
<p:tagLst xmlns:p="http://schemas.openxmlformats.org/presentationml/2006/main">
  <p:tag name="KSO_WM_UNIT_PLACING_PICTURE_USER_VIEWPORT" val="{&quot;height&quot;:1409.3212598425196,&quot;width&quot;:2120.4047244094486}"/>
</p:tagLst>
</file>

<file path=ppt/tags/tag12.xml><?xml version="1.0" encoding="utf-8"?>
<p:tagLst xmlns:p="http://schemas.openxmlformats.org/presentationml/2006/main">
  <p:tag name="KSO_WM_UNIT_PLACING_PICTURE_USER_VIEWPORT" val="{&quot;height&quot;:1457.5826771653542,&quot;width&quot;:2444.7291338582677}"/>
</p:tagLst>
</file>

<file path=ppt/tags/tag13.xml><?xml version="1.0" encoding="utf-8"?>
<p:tagLst xmlns:p="http://schemas.openxmlformats.org/presentationml/2006/main">
  <p:tag name="KSO_WM_UNIT_PLACING_PICTURE_USER_VIEWPORT" val="{&quot;height&quot;:913.8472440944881,&quot;width&quot;:2357.7244094488187}"/>
</p:tagLst>
</file>

<file path=ppt/tags/tag14.xml><?xml version="1.0" encoding="utf-8"?>
<p:tagLst xmlns:p="http://schemas.openxmlformats.org/presentationml/2006/main">
  <p:tag name="KSO_WPP_MARK_KEY" val="c39c991e-2f64-4f0e-889a-ed2c2b8aace4"/>
  <p:tag name="COMMONDATA" val="eyJoZGlkIjoiNjJiYWIyNTc1NTcxOTFmZDE1YjU0NmE2MzQ2Y2Q1OWYifQ=="/>
</p:tagLst>
</file>

<file path=ppt/theme/theme1.xml><?xml version="1.0" encoding="utf-8"?>
<a:theme xmlns:a="http://schemas.openxmlformats.org/drawingml/2006/main" name="30010-business-presentation-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沉稳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6146</Words>
  <Application>WPS 演示</Application>
  <PresentationFormat>自定义</PresentationFormat>
  <Paragraphs>273</Paragraphs>
  <Slides>15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8" baseType="lpstr">
      <vt:lpstr>Arial</vt:lpstr>
      <vt:lpstr>宋体</vt:lpstr>
      <vt:lpstr>Wingdings</vt:lpstr>
      <vt:lpstr>Open Sans</vt:lpstr>
      <vt:lpstr>Arial Unicode MS</vt:lpstr>
      <vt:lpstr>Segoe Print</vt:lpstr>
      <vt:lpstr>.黑体-日本语</vt:lpstr>
      <vt:lpstr>黑体</vt:lpstr>
      <vt:lpstr>Open Sans Extrabold</vt:lpstr>
      <vt:lpstr>Yu Gothic UI Semibold</vt:lpstr>
      <vt:lpstr>Roboto</vt:lpstr>
      <vt:lpstr>Wide Latin</vt:lpstr>
      <vt:lpstr>Arial</vt:lpstr>
      <vt:lpstr>Gotham Narrow Light</vt:lpstr>
      <vt:lpstr>Times New Roman</vt:lpstr>
      <vt:lpstr>Source Sans Pro Light</vt:lpstr>
      <vt:lpstr>Calibri</vt:lpstr>
      <vt:lpstr>Open Sans SemiBold</vt:lpstr>
      <vt:lpstr>Cambria Math</vt:lpstr>
      <vt:lpstr>微软雅黑</vt:lpstr>
      <vt:lpstr>Calibri Light</vt:lpstr>
      <vt:lpstr>等线</vt:lpstr>
      <vt:lpstr>30010-business-presentation-1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30010-business-presentation-1</dc:title>
  <dc:creator/>
  <cp:lastModifiedBy>WPS_1656553160</cp:lastModifiedBy>
  <cp:revision>291</cp:revision>
  <dcterms:created xsi:type="dcterms:W3CDTF">2020-03-22T07:32:00Z</dcterms:created>
  <dcterms:modified xsi:type="dcterms:W3CDTF">2022-07-06T02:07:28Z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E5169F800F5649A8812E84265DB67F0B</vt:lpwstr>
  </property>
  <property fmtid="{D5CDD505-2E9C-101B-9397-08002B2CF9AE}" pid="3" name="KSOProductBuildVer">
    <vt:lpwstr>2052-11.1.0.11830</vt:lpwstr>
  </property>
</Properties>
</file>