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6" r:id="rId5"/>
    <p:sldId id="297" r:id="rId6"/>
    <p:sldId id="270" r:id="rId7"/>
    <p:sldId id="272" r:id="rId8"/>
    <p:sldId id="264" r:id="rId9"/>
    <p:sldId id="294" r:id="rId10"/>
    <p:sldId id="283" r:id="rId11"/>
    <p:sldId id="280" r:id="rId12"/>
    <p:sldId id="293" r:id="rId13"/>
    <p:sldId id="300" r:id="rId14"/>
    <p:sldId id="273" r:id="rId15"/>
    <p:sldId id="299" r:id="rId16"/>
    <p:sldId id="276" r:id="rId17"/>
    <p:sldId id="282" r:id="rId18"/>
    <p:sldId id="259" r:id="rId19"/>
    <p:sldId id="271" r:id="rId20"/>
    <p:sldId id="292" r:id="rId21"/>
  </p:sldIdLst>
  <p:sldSz cx="12192000" cy="6858000"/>
  <p:notesSz cx="6808788" cy="9940925"/>
  <p:custDataLst>
    <p:tags r:id="rId24"/>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deem Abdul Majeed" initials="NAM" lastIdx="3" clrIdx="0">
    <p:extLst>
      <p:ext uri="{19B8F6BF-5375-455C-9EA6-DF929625EA0E}">
        <p15:presenceInfo xmlns:p15="http://schemas.microsoft.com/office/powerpoint/2012/main" userId="Nadeem Abdul Majee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gray" frameSlides="1"/>
  <p:clrMru>
    <a:srgbClr val="F85420"/>
    <a:srgbClr val="FE5000"/>
    <a:srgbClr val="FFFF79"/>
    <a:srgbClr val="000000"/>
    <a:srgbClr val="5C068C"/>
    <a:srgbClr val="E8E8E8"/>
    <a:srgbClr val="480078"/>
    <a:srgbClr val="5C0695"/>
    <a:srgbClr val="470A68"/>
  </p:clrMru>
  <p:extLst>
    <p:ext uri="{E76CE94A-603C-4142-B9EB-6D1370010A27}">
      <p14:discardImageEditData xmlns:p14="http://schemas.microsoft.com/office/powerpoint/2010/main" val="1"/>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74" autoAdjust="0"/>
  </p:normalViewPr>
  <p:slideViewPr>
    <p:cSldViewPr snapToObjects="1">
      <p:cViewPr varScale="1">
        <p:scale>
          <a:sx n="82" d="100"/>
          <a:sy n="82" d="100"/>
        </p:scale>
        <p:origin x="643" y="72"/>
      </p:cViewPr>
      <p:guideLst>
        <p:guide orient="horz" pos="220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75" d="100"/>
          <a:sy n="75" d="100"/>
        </p:scale>
        <p:origin x="-2936" y="-104"/>
      </p:cViewPr>
      <p:guideLst>
        <p:guide orient="horz" pos="3131"/>
        <p:guide pos="21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wrap="square" lIns="91440" tIns="45720" rIns="91440" bIns="45720" numCol="1" anchor="t" anchorCtr="0" compatLnSpc="1">
            <a:prstTxWarp prst="textNoShape">
              <a:avLst/>
            </a:prstTxWarp>
          </a:bodyPr>
          <a:lstStyle>
            <a:lvl1pPr>
              <a:defRPr sz="1200">
                <a:solidFill>
                  <a:srgbClr val="5C068C"/>
                </a:solidFill>
                <a:latin typeface="Tahoma" charset="0"/>
                <a:cs typeface="Tahoma" charset="0"/>
              </a:defRPr>
            </a:lvl1pPr>
          </a:lstStyle>
          <a:p>
            <a:pPr>
              <a:defRPr/>
            </a:pPr>
            <a:endParaRPr lang="en-US" dirty="0"/>
          </a:p>
        </p:txBody>
      </p:sp>
      <p:sp>
        <p:nvSpPr>
          <p:cNvPr id="3" name="Date Placeholder 2"/>
          <p:cNvSpPr>
            <a:spLocks noGrp="1"/>
          </p:cNvSpPr>
          <p:nvPr>
            <p:ph type="dt" sz="quarter" idx="1"/>
          </p:nvPr>
        </p:nvSpPr>
        <p:spPr>
          <a:xfrm>
            <a:off x="3856737" y="0"/>
            <a:ext cx="2950475" cy="497046"/>
          </a:xfrm>
          <a:prstGeom prst="rect">
            <a:avLst/>
          </a:prstGeom>
        </p:spPr>
        <p:txBody>
          <a:bodyPr vert="horz" wrap="square" lIns="91440" tIns="45720" rIns="91440" bIns="45720" numCol="1" anchor="t" anchorCtr="0" compatLnSpc="1">
            <a:prstTxWarp prst="textNoShape">
              <a:avLst/>
            </a:prstTxWarp>
          </a:bodyPr>
          <a:lstStyle>
            <a:lvl1pPr algn="r">
              <a:defRPr sz="1200">
                <a:solidFill>
                  <a:srgbClr val="5C068C"/>
                </a:solidFill>
                <a:latin typeface="Tahoma" charset="0"/>
                <a:cs typeface="Tahoma" charset="0"/>
              </a:defRPr>
            </a:lvl1pPr>
          </a:lstStyle>
          <a:p>
            <a:pPr>
              <a:defRPr/>
            </a:pPr>
            <a:fld id="{EE338477-8408-614D-B06D-837D2255D077}" type="datetime1">
              <a:rPr lang="en-US"/>
              <a:pPr>
                <a:defRPr/>
              </a:pPr>
              <a:t>11/20/2019</a:t>
            </a:fld>
            <a:endParaRPr lang="en-US" dirty="0"/>
          </a:p>
        </p:txBody>
      </p:sp>
      <p:sp>
        <p:nvSpPr>
          <p:cNvPr id="4" name="Footer Placeholder 3"/>
          <p:cNvSpPr>
            <a:spLocks noGrp="1"/>
          </p:cNvSpPr>
          <p:nvPr>
            <p:ph type="ftr" sz="quarter" idx="2"/>
          </p:nvPr>
        </p:nvSpPr>
        <p:spPr>
          <a:xfrm>
            <a:off x="0" y="9442154"/>
            <a:ext cx="2950475" cy="497046"/>
          </a:xfrm>
          <a:prstGeom prst="rect">
            <a:avLst/>
          </a:prstGeom>
        </p:spPr>
        <p:txBody>
          <a:bodyPr vert="horz" wrap="square" lIns="91440" tIns="45720" rIns="91440" bIns="45720" numCol="1" anchor="b" anchorCtr="0" compatLnSpc="1">
            <a:prstTxWarp prst="textNoShape">
              <a:avLst/>
            </a:prstTxWarp>
          </a:bodyPr>
          <a:lstStyle>
            <a:lvl1pPr>
              <a:defRPr sz="1200">
                <a:solidFill>
                  <a:srgbClr val="5C068C"/>
                </a:solidFill>
                <a:latin typeface="Tahoma" charset="0"/>
                <a:cs typeface="Tahoma" charset="0"/>
              </a:defRPr>
            </a:lvl1pPr>
          </a:lstStyle>
          <a:p>
            <a:pPr>
              <a:defRPr/>
            </a:pPr>
            <a:r>
              <a:rPr lang="en-US" dirty="0"/>
              <a:t>Milaha presentation sample</a:t>
            </a:r>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wrap="square" lIns="91440" tIns="45720" rIns="91440" bIns="45720" numCol="1" anchor="b" anchorCtr="0" compatLnSpc="1">
            <a:prstTxWarp prst="textNoShape">
              <a:avLst/>
            </a:prstTxWarp>
          </a:bodyPr>
          <a:lstStyle>
            <a:lvl1pPr algn="r">
              <a:defRPr sz="1200">
                <a:solidFill>
                  <a:srgbClr val="5C068C"/>
                </a:solidFill>
                <a:latin typeface="Tahoma" charset="0"/>
                <a:cs typeface="Tahoma" charset="0"/>
              </a:defRPr>
            </a:lvl1pPr>
          </a:lstStyle>
          <a:p>
            <a:pPr>
              <a:defRPr/>
            </a:pPr>
            <a:fld id="{053E5F49-0AD3-0545-87E9-338E31D61C27}" type="slidenum">
              <a:rPr lang="en-US"/>
              <a:pPr>
                <a:defRPr/>
              </a:pPr>
              <a:t>‹#›</a:t>
            </a:fld>
            <a:endParaRPr lang="en-US" dirty="0"/>
          </a:p>
        </p:txBody>
      </p:sp>
    </p:spTree>
    <p:extLst>
      <p:ext uri="{BB962C8B-B14F-4D97-AF65-F5344CB8AC3E}">
        <p14:creationId xmlns:p14="http://schemas.microsoft.com/office/powerpoint/2010/main" val="24824577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wrap="square" lIns="91440" tIns="45720" rIns="91440" bIns="45720" numCol="1" anchor="t" anchorCtr="0" compatLnSpc="1">
            <a:prstTxWarp prst="textNoShape">
              <a:avLst/>
            </a:prstTxWarp>
          </a:bodyPr>
          <a:lstStyle>
            <a:lvl1pPr>
              <a:defRPr sz="1200">
                <a:solidFill>
                  <a:srgbClr val="5C068C"/>
                </a:solidFill>
                <a:latin typeface="Tahoma" charset="0"/>
                <a:cs typeface="Tahoma" charset="0"/>
              </a:defRPr>
            </a:lvl1pPr>
          </a:lstStyle>
          <a:p>
            <a:pPr>
              <a:defRPr/>
            </a:pPr>
            <a:endParaRPr lang="en-US" dirty="0"/>
          </a:p>
        </p:txBody>
      </p:sp>
      <p:sp>
        <p:nvSpPr>
          <p:cNvPr id="3" name="Date Placeholder 2"/>
          <p:cNvSpPr>
            <a:spLocks noGrp="1"/>
          </p:cNvSpPr>
          <p:nvPr>
            <p:ph type="dt" idx="1"/>
          </p:nvPr>
        </p:nvSpPr>
        <p:spPr>
          <a:xfrm>
            <a:off x="3856737" y="0"/>
            <a:ext cx="2950475" cy="497046"/>
          </a:xfrm>
          <a:prstGeom prst="rect">
            <a:avLst/>
          </a:prstGeom>
        </p:spPr>
        <p:txBody>
          <a:bodyPr vert="horz" wrap="square" lIns="91440" tIns="45720" rIns="91440" bIns="45720" numCol="1" anchor="t" anchorCtr="0" compatLnSpc="1">
            <a:prstTxWarp prst="textNoShape">
              <a:avLst/>
            </a:prstTxWarp>
          </a:bodyPr>
          <a:lstStyle>
            <a:lvl1pPr algn="r">
              <a:defRPr sz="1200">
                <a:solidFill>
                  <a:srgbClr val="5C068C"/>
                </a:solidFill>
                <a:latin typeface="Tahoma" charset="0"/>
                <a:cs typeface="Tahoma" charset="0"/>
              </a:defRPr>
            </a:lvl1pPr>
          </a:lstStyle>
          <a:p>
            <a:pPr>
              <a:defRPr/>
            </a:pPr>
            <a:fld id="{887FE1CD-A00F-F644-AA81-B3F1417CBF23}" type="datetime1">
              <a:rPr lang="en-US"/>
              <a:pPr>
                <a:defRPr/>
              </a:pPr>
              <a:t>11/20/2019</a:t>
            </a:fld>
            <a:endParaRPr lang="en-US" dirty="0"/>
          </a:p>
        </p:txBody>
      </p:sp>
      <p:sp>
        <p:nvSpPr>
          <p:cNvPr id="4" name="Slide Image Placeholder 3"/>
          <p:cNvSpPr>
            <a:spLocks noGrp="1" noRot="1" noChangeAspect="1"/>
          </p:cNvSpPr>
          <p:nvPr>
            <p:ph type="sldImg" idx="2"/>
          </p:nvPr>
        </p:nvSpPr>
        <p:spPr>
          <a:xfrm>
            <a:off x="92075" y="746125"/>
            <a:ext cx="6624638" cy="37274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80879" y="4721940"/>
            <a:ext cx="5447030" cy="4473416"/>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42154"/>
            <a:ext cx="2950475" cy="497046"/>
          </a:xfrm>
          <a:prstGeom prst="rect">
            <a:avLst/>
          </a:prstGeom>
        </p:spPr>
        <p:txBody>
          <a:bodyPr vert="horz" wrap="square" lIns="91440" tIns="45720" rIns="91440" bIns="45720" numCol="1" anchor="b" anchorCtr="0" compatLnSpc="1">
            <a:prstTxWarp prst="textNoShape">
              <a:avLst/>
            </a:prstTxWarp>
          </a:bodyPr>
          <a:lstStyle>
            <a:lvl1pPr>
              <a:defRPr sz="1200">
                <a:solidFill>
                  <a:srgbClr val="5C068C"/>
                </a:solidFill>
                <a:latin typeface="Tahoma" charset="0"/>
                <a:cs typeface="Tahoma" charset="0"/>
              </a:defRPr>
            </a:lvl1pPr>
          </a:lstStyle>
          <a:p>
            <a:pPr>
              <a:defRPr/>
            </a:pPr>
            <a:r>
              <a:rPr lang="en-US" dirty="0"/>
              <a:t>Milaha presentation sample</a:t>
            </a:r>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wrap="square" lIns="91440" tIns="45720" rIns="91440" bIns="45720" numCol="1" anchor="b" anchorCtr="0" compatLnSpc="1">
            <a:prstTxWarp prst="textNoShape">
              <a:avLst/>
            </a:prstTxWarp>
          </a:bodyPr>
          <a:lstStyle>
            <a:lvl1pPr algn="r">
              <a:defRPr sz="1200">
                <a:solidFill>
                  <a:srgbClr val="5C068C"/>
                </a:solidFill>
              </a:defRPr>
            </a:lvl1pPr>
          </a:lstStyle>
          <a:p>
            <a:pPr>
              <a:defRPr/>
            </a:pPr>
            <a:fld id="{77C25C6D-3FD7-5843-99ED-938976389B53}" type="slidenum">
              <a:rPr lang="en-US"/>
              <a:pPr>
                <a:defRPr/>
              </a:pPr>
              <a:t>‹#›</a:t>
            </a:fld>
            <a:endParaRPr lang="en-US" dirty="0"/>
          </a:p>
        </p:txBody>
      </p:sp>
    </p:spTree>
    <p:extLst>
      <p:ext uri="{BB962C8B-B14F-4D97-AF65-F5344CB8AC3E}">
        <p14:creationId xmlns:p14="http://schemas.microsoft.com/office/powerpoint/2010/main" val="627274362"/>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rgbClr val="5C068C"/>
        </a:solidFill>
        <a:latin typeface="Tahoma"/>
        <a:ea typeface="ヒラギノ角ゴ Pro W3" charset="-128"/>
        <a:cs typeface="Tahoma"/>
      </a:defRPr>
    </a:lvl1pPr>
    <a:lvl2pPr marL="457200" algn="l" defTabSz="457200" rtl="0" eaLnBrk="0" fontAlgn="base" hangingPunct="0">
      <a:spcBef>
        <a:spcPct val="30000"/>
      </a:spcBef>
      <a:spcAft>
        <a:spcPct val="0"/>
      </a:spcAft>
      <a:defRPr sz="1200" kern="1200">
        <a:solidFill>
          <a:srgbClr val="5C068C"/>
        </a:solidFill>
        <a:latin typeface="Tahoma"/>
        <a:ea typeface="ヒラギノ角ゴ Pro W3" charset="-128"/>
        <a:cs typeface="Tahoma"/>
      </a:defRPr>
    </a:lvl2pPr>
    <a:lvl3pPr marL="914400" algn="l" defTabSz="457200" rtl="0" eaLnBrk="0" fontAlgn="base" hangingPunct="0">
      <a:spcBef>
        <a:spcPct val="30000"/>
      </a:spcBef>
      <a:spcAft>
        <a:spcPct val="0"/>
      </a:spcAft>
      <a:defRPr sz="1200" kern="1200">
        <a:solidFill>
          <a:srgbClr val="5C068C"/>
        </a:solidFill>
        <a:latin typeface="Tahoma"/>
        <a:ea typeface="ヒラギノ角ゴ Pro W3" charset="-128"/>
        <a:cs typeface="Tahoma"/>
      </a:defRPr>
    </a:lvl3pPr>
    <a:lvl4pPr marL="1371600" algn="l" defTabSz="457200" rtl="0" eaLnBrk="0" fontAlgn="base" hangingPunct="0">
      <a:spcBef>
        <a:spcPct val="30000"/>
      </a:spcBef>
      <a:spcAft>
        <a:spcPct val="0"/>
      </a:spcAft>
      <a:defRPr sz="1200" kern="1200">
        <a:solidFill>
          <a:srgbClr val="5C068C"/>
        </a:solidFill>
        <a:latin typeface="Tahoma"/>
        <a:ea typeface="ヒラギノ角ゴ Pro W3" charset="-128"/>
        <a:cs typeface="Tahoma"/>
      </a:defRPr>
    </a:lvl4pPr>
    <a:lvl5pPr marL="1828800" algn="l" defTabSz="457200" rtl="0" eaLnBrk="0" fontAlgn="base" hangingPunct="0">
      <a:spcBef>
        <a:spcPct val="30000"/>
      </a:spcBef>
      <a:spcAft>
        <a:spcPct val="0"/>
      </a:spcAft>
      <a:defRPr sz="1200" kern="1200">
        <a:solidFill>
          <a:srgbClr val="5C068C"/>
        </a:solidFill>
        <a:latin typeface="Tahoma"/>
        <a:ea typeface="ヒラギノ角ゴ Pro W3" charset="-128"/>
        <a:cs typeface="Tahoma"/>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a:t>
            </a:fld>
            <a:endParaRPr lang="en-US" dirty="0"/>
          </a:p>
        </p:txBody>
      </p:sp>
    </p:spTree>
    <p:extLst>
      <p:ext uri="{BB962C8B-B14F-4D97-AF65-F5344CB8AC3E}">
        <p14:creationId xmlns:p14="http://schemas.microsoft.com/office/powerpoint/2010/main" val="23533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2</a:t>
            </a:fld>
            <a:endParaRPr lang="en-US" dirty="0"/>
          </a:p>
        </p:txBody>
      </p:sp>
    </p:spTree>
    <p:extLst>
      <p:ext uri="{BB962C8B-B14F-4D97-AF65-F5344CB8AC3E}">
        <p14:creationId xmlns:p14="http://schemas.microsoft.com/office/powerpoint/2010/main" val="930798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3</a:t>
            </a:fld>
            <a:endParaRPr lang="en-US" dirty="0"/>
          </a:p>
        </p:txBody>
      </p:sp>
    </p:spTree>
    <p:extLst>
      <p:ext uri="{BB962C8B-B14F-4D97-AF65-F5344CB8AC3E}">
        <p14:creationId xmlns:p14="http://schemas.microsoft.com/office/powerpoint/2010/main" val="370541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4</a:t>
            </a:fld>
            <a:endParaRPr lang="en-US" dirty="0"/>
          </a:p>
        </p:txBody>
      </p:sp>
    </p:spTree>
    <p:extLst>
      <p:ext uri="{BB962C8B-B14F-4D97-AF65-F5344CB8AC3E}">
        <p14:creationId xmlns:p14="http://schemas.microsoft.com/office/powerpoint/2010/main" val="1511157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5</a:t>
            </a:fld>
            <a:endParaRPr lang="en-US" dirty="0"/>
          </a:p>
        </p:txBody>
      </p:sp>
    </p:spTree>
    <p:extLst>
      <p:ext uri="{BB962C8B-B14F-4D97-AF65-F5344CB8AC3E}">
        <p14:creationId xmlns:p14="http://schemas.microsoft.com/office/powerpoint/2010/main" val="1568539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6</a:t>
            </a:fld>
            <a:endParaRPr lang="en-US" dirty="0"/>
          </a:p>
        </p:txBody>
      </p:sp>
    </p:spTree>
    <p:extLst>
      <p:ext uri="{BB962C8B-B14F-4D97-AF65-F5344CB8AC3E}">
        <p14:creationId xmlns:p14="http://schemas.microsoft.com/office/powerpoint/2010/main" val="1988055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7</a:t>
            </a:fld>
            <a:endParaRPr lang="en-US" dirty="0"/>
          </a:p>
        </p:txBody>
      </p:sp>
    </p:spTree>
    <p:extLst>
      <p:ext uri="{BB962C8B-B14F-4D97-AF65-F5344CB8AC3E}">
        <p14:creationId xmlns:p14="http://schemas.microsoft.com/office/powerpoint/2010/main" val="3754254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8</a:t>
            </a:fld>
            <a:endParaRPr lang="en-US" dirty="0"/>
          </a:p>
        </p:txBody>
      </p:sp>
    </p:spTree>
    <p:extLst>
      <p:ext uri="{BB962C8B-B14F-4D97-AF65-F5344CB8AC3E}">
        <p14:creationId xmlns:p14="http://schemas.microsoft.com/office/powerpoint/2010/main" val="1403525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9</a:t>
            </a:fld>
            <a:endParaRPr lang="en-US" dirty="0"/>
          </a:p>
        </p:txBody>
      </p:sp>
    </p:spTree>
    <p:extLst>
      <p:ext uri="{BB962C8B-B14F-4D97-AF65-F5344CB8AC3E}">
        <p14:creationId xmlns:p14="http://schemas.microsoft.com/office/powerpoint/2010/main" val="1989423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5" name="Date Placeholder 4"/>
          <p:cNvSpPr>
            <a:spLocks noGrp="1"/>
          </p:cNvSpPr>
          <p:nvPr>
            <p:ph type="dt" idx="1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87FE1CD-A00F-F644-AA81-B3F1417CBF23}" type="datetime1">
              <a:rPr kumimoji="0" lang="en-US" sz="1200" b="0" i="0" u="none" strike="noStrike" kern="1200" cap="none" spc="0" normalizeH="0" baseline="0" noProof="0" smtClean="0">
                <a:ln>
                  <a:noFill/>
                </a:ln>
                <a:solidFill>
                  <a:srgbClr val="5C068C"/>
                </a:solidFill>
                <a:effectLst/>
                <a:uLnTx/>
                <a:uFillTx/>
                <a:latin typeface="Tahoma" charset="0"/>
                <a:cs typeface="Tahoma" charset="0"/>
              </a:rPr>
              <a:pPr marL="0" marR="0" lvl="0" indent="0" algn="r" defTabSz="457200" rtl="0" eaLnBrk="1" fontAlgn="base" latinLnBrk="0" hangingPunct="1">
                <a:lnSpc>
                  <a:spcPct val="100000"/>
                </a:lnSpc>
                <a:spcBef>
                  <a:spcPct val="0"/>
                </a:spcBef>
                <a:spcAft>
                  <a:spcPct val="0"/>
                </a:spcAft>
                <a:buClrTx/>
                <a:buSzTx/>
                <a:buFontTx/>
                <a:buNone/>
                <a:tabLst/>
                <a:defRPr/>
              </a:pPr>
              <a:t>11/20/2019</a:t>
            </a:fld>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6" name="Footer Placeholder 5"/>
          <p:cNvSpPr>
            <a:spLocks noGrp="1"/>
          </p:cNvSpPr>
          <p:nvPr>
            <p:ph type="ftr" sz="quarter" idx="12"/>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5C068C"/>
                </a:solidFill>
                <a:effectLst/>
                <a:uLnTx/>
                <a:uFillTx/>
                <a:latin typeface="Tahoma" charset="0"/>
                <a:cs typeface="Tahoma" charset="0"/>
              </a:rPr>
              <a:t>Milaha presentation sample</a:t>
            </a:r>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7" name="Slide Number Placeholder 6"/>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77C25C6D-3FD7-5843-99ED-938976389B53}" type="slidenum">
              <a:rPr kumimoji="0" lang="en-US" sz="1200" b="0" i="0" u="none" strike="noStrike" kern="1200" cap="none" spc="0" normalizeH="0" baseline="0" noProof="0" smtClean="0">
                <a:ln>
                  <a:noFill/>
                </a:ln>
                <a:solidFill>
                  <a:srgbClr val="5C068C"/>
                </a:solidFill>
                <a:effectLst/>
                <a:uLnTx/>
                <a:uFillTx/>
                <a:latin typeface="Arial"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5C068C"/>
              </a:solidFill>
              <a:effectLst/>
              <a:uLnTx/>
              <a:uFillTx/>
              <a:latin typeface="Arial" charset="0"/>
            </a:endParaRPr>
          </a:p>
        </p:txBody>
      </p:sp>
    </p:spTree>
    <p:extLst>
      <p:ext uri="{BB962C8B-B14F-4D97-AF65-F5344CB8AC3E}">
        <p14:creationId xmlns:p14="http://schemas.microsoft.com/office/powerpoint/2010/main" val="406022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11</a:t>
            </a:fld>
            <a:endParaRPr lang="en-US" dirty="0"/>
          </a:p>
        </p:txBody>
      </p:sp>
    </p:spTree>
    <p:extLst>
      <p:ext uri="{BB962C8B-B14F-4D97-AF65-F5344CB8AC3E}">
        <p14:creationId xmlns:p14="http://schemas.microsoft.com/office/powerpoint/2010/main" val="2476934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5" name="Date Placeholder 4"/>
          <p:cNvSpPr>
            <a:spLocks noGrp="1"/>
          </p:cNvSpPr>
          <p:nvPr>
            <p:ph type="dt" idx="1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87FE1CD-A00F-F644-AA81-B3F1417CBF23}" type="datetime1">
              <a:rPr kumimoji="0" lang="en-US" sz="1200" b="0" i="0" u="none" strike="noStrike" kern="1200" cap="none" spc="0" normalizeH="0" baseline="0" noProof="0" smtClean="0">
                <a:ln>
                  <a:noFill/>
                </a:ln>
                <a:solidFill>
                  <a:srgbClr val="5C068C"/>
                </a:solidFill>
                <a:effectLst/>
                <a:uLnTx/>
                <a:uFillTx/>
                <a:latin typeface="Tahoma" charset="0"/>
                <a:cs typeface="Tahoma" charset="0"/>
              </a:rPr>
              <a:pPr marL="0" marR="0" lvl="0" indent="0" algn="r" defTabSz="457200" rtl="0" eaLnBrk="1" fontAlgn="base" latinLnBrk="0" hangingPunct="1">
                <a:lnSpc>
                  <a:spcPct val="100000"/>
                </a:lnSpc>
                <a:spcBef>
                  <a:spcPct val="0"/>
                </a:spcBef>
                <a:spcAft>
                  <a:spcPct val="0"/>
                </a:spcAft>
                <a:buClrTx/>
                <a:buSzTx/>
                <a:buFontTx/>
                <a:buNone/>
                <a:tabLst/>
                <a:defRPr/>
              </a:pPr>
              <a:t>11/20/2019</a:t>
            </a:fld>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6" name="Footer Placeholder 5"/>
          <p:cNvSpPr>
            <a:spLocks noGrp="1"/>
          </p:cNvSpPr>
          <p:nvPr>
            <p:ph type="ftr" sz="quarter" idx="12"/>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5C068C"/>
                </a:solidFill>
                <a:effectLst/>
                <a:uLnTx/>
                <a:uFillTx/>
                <a:latin typeface="Tahoma" charset="0"/>
                <a:cs typeface="Tahoma" charset="0"/>
              </a:rPr>
              <a:t>Milaha presentation sample</a:t>
            </a:r>
            <a:endParaRPr kumimoji="0" lang="en-US" sz="1200" b="0" i="0" u="none" strike="noStrike" kern="1200" cap="none" spc="0" normalizeH="0" baseline="0" noProof="0" dirty="0">
              <a:ln>
                <a:noFill/>
              </a:ln>
              <a:solidFill>
                <a:srgbClr val="5C068C"/>
              </a:solidFill>
              <a:effectLst/>
              <a:uLnTx/>
              <a:uFillTx/>
              <a:latin typeface="Tahoma" charset="0"/>
              <a:cs typeface="Tahoma" charset="0"/>
            </a:endParaRPr>
          </a:p>
        </p:txBody>
      </p:sp>
      <p:sp>
        <p:nvSpPr>
          <p:cNvPr id="7" name="Slide Number Placeholder 6"/>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77C25C6D-3FD7-5843-99ED-938976389B53}" type="slidenum">
              <a:rPr kumimoji="0" lang="en-US" sz="1200" b="0" i="0" u="none" strike="noStrike" kern="1200" cap="none" spc="0" normalizeH="0" baseline="0" noProof="0" smtClean="0">
                <a:ln>
                  <a:noFill/>
                </a:ln>
                <a:solidFill>
                  <a:srgbClr val="5C068C"/>
                </a:solidFill>
                <a:effectLst/>
                <a:uLnTx/>
                <a:uFillTx/>
                <a:latin typeface="Arial" charset="0"/>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5C068C"/>
              </a:solidFill>
              <a:effectLst/>
              <a:uLnTx/>
              <a:uFillTx/>
              <a:latin typeface="Arial" charset="0"/>
            </a:endParaRPr>
          </a:p>
        </p:txBody>
      </p:sp>
    </p:spTree>
    <p:extLst>
      <p:ext uri="{BB962C8B-B14F-4D97-AF65-F5344CB8AC3E}">
        <p14:creationId xmlns:p14="http://schemas.microsoft.com/office/powerpoint/2010/main" val="1891157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13</a:t>
            </a:fld>
            <a:endParaRPr lang="en-US" dirty="0"/>
          </a:p>
        </p:txBody>
      </p:sp>
    </p:spTree>
    <p:extLst>
      <p:ext uri="{BB962C8B-B14F-4D97-AF65-F5344CB8AC3E}">
        <p14:creationId xmlns:p14="http://schemas.microsoft.com/office/powerpoint/2010/main" val="1011456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containers by </a:t>
            </a:r>
            <a:r>
              <a:rPr lang="en-US" dirty="0" err="1"/>
              <a:t>Nithinan</a:t>
            </a:r>
            <a:r>
              <a:rPr lang="en-US" dirty="0"/>
              <a:t> </a:t>
            </a:r>
            <a:r>
              <a:rPr lang="en-US" dirty="0" err="1"/>
              <a:t>Tatah</a:t>
            </a:r>
            <a:r>
              <a:rPr lang="en-US" dirty="0"/>
              <a:t> from the Noun Project</a:t>
            </a:r>
          </a:p>
          <a:p>
            <a:r>
              <a:rPr lang="en-US" dirty="0"/>
              <a:t>Logistics by </a:t>
            </a:r>
            <a:r>
              <a:rPr lang="en-US" dirty="0" err="1"/>
              <a:t>Becris</a:t>
            </a:r>
            <a:r>
              <a:rPr lang="en-US" dirty="0"/>
              <a:t> from the Noun Project</a:t>
            </a:r>
          </a:p>
          <a:p>
            <a:r>
              <a:rPr lang="en-US" dirty="0"/>
              <a:t>Boat by </a:t>
            </a:r>
            <a:r>
              <a:rPr lang="en-US" dirty="0" err="1"/>
              <a:t>Hea</a:t>
            </a:r>
            <a:r>
              <a:rPr lang="en-US" dirty="0"/>
              <a:t> </a:t>
            </a:r>
            <a:r>
              <a:rPr lang="en-US" dirty="0" err="1"/>
              <a:t>Poh</a:t>
            </a:r>
            <a:r>
              <a:rPr lang="en-US" dirty="0"/>
              <a:t> Lin from the Noun Project</a:t>
            </a:r>
          </a:p>
          <a:p>
            <a:r>
              <a:rPr lang="en-US" dirty="0"/>
              <a:t>Port by </a:t>
            </a:r>
            <a:r>
              <a:rPr lang="en-US" dirty="0" err="1"/>
              <a:t>Petai</a:t>
            </a:r>
            <a:r>
              <a:rPr lang="en-US" dirty="0"/>
              <a:t> </a:t>
            </a:r>
            <a:r>
              <a:rPr lang="en-US" dirty="0" err="1"/>
              <a:t>Jantrapoon</a:t>
            </a:r>
            <a:r>
              <a:rPr lang="en-US" dirty="0"/>
              <a:t> from the Noun Project</a:t>
            </a:r>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14</a:t>
            </a:fld>
            <a:endParaRPr lang="en-US" dirty="0"/>
          </a:p>
        </p:txBody>
      </p:sp>
    </p:spTree>
    <p:extLst>
      <p:ext uri="{BB962C8B-B14F-4D97-AF65-F5344CB8AC3E}">
        <p14:creationId xmlns:p14="http://schemas.microsoft.com/office/powerpoint/2010/main" val="1524632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15</a:t>
            </a:fld>
            <a:endParaRPr lang="en-US" dirty="0"/>
          </a:p>
        </p:txBody>
      </p:sp>
    </p:spTree>
    <p:extLst>
      <p:ext uri="{BB962C8B-B14F-4D97-AF65-F5344CB8AC3E}">
        <p14:creationId xmlns:p14="http://schemas.microsoft.com/office/powerpoint/2010/main" val="1611535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887FE1CD-A00F-F644-AA81-B3F1417CBF23}" type="datetime1">
              <a:rPr lang="en-US" smtClean="0"/>
              <a:pPr>
                <a:defRPr/>
              </a:pPr>
              <a:t>11/20/2019</a:t>
            </a:fld>
            <a:endParaRPr lang="en-US" dirty="0"/>
          </a:p>
        </p:txBody>
      </p:sp>
      <p:sp>
        <p:nvSpPr>
          <p:cNvPr id="6" name="Footer Placeholder 5"/>
          <p:cNvSpPr>
            <a:spLocks noGrp="1"/>
          </p:cNvSpPr>
          <p:nvPr>
            <p:ph type="ftr" sz="quarter" idx="12"/>
          </p:nvPr>
        </p:nvSpPr>
        <p:spPr/>
        <p:txBody>
          <a:bodyPr/>
          <a:lstStyle/>
          <a:p>
            <a:pPr>
              <a:defRPr/>
            </a:pPr>
            <a:r>
              <a:rPr lang="en-US"/>
              <a:t>Milaha presentation sample</a:t>
            </a:r>
            <a:endParaRPr lang="en-US" dirty="0"/>
          </a:p>
        </p:txBody>
      </p:sp>
      <p:sp>
        <p:nvSpPr>
          <p:cNvPr id="7" name="Slide Number Placeholder 6"/>
          <p:cNvSpPr>
            <a:spLocks noGrp="1"/>
          </p:cNvSpPr>
          <p:nvPr>
            <p:ph type="sldNum" sz="quarter" idx="13"/>
          </p:nvPr>
        </p:nvSpPr>
        <p:spPr/>
        <p:txBody>
          <a:bodyPr/>
          <a:lstStyle/>
          <a:p>
            <a:pPr>
              <a:defRPr/>
            </a:pPr>
            <a:fld id="{77C25C6D-3FD7-5843-99ED-938976389B53}" type="slidenum">
              <a:rPr lang="en-US" smtClean="0"/>
              <a:pPr>
                <a:defRPr/>
              </a:pPr>
              <a:t>16</a:t>
            </a:fld>
            <a:endParaRPr lang="en-US" dirty="0"/>
          </a:p>
        </p:txBody>
      </p:sp>
    </p:spTree>
    <p:extLst>
      <p:ext uri="{BB962C8B-B14F-4D97-AF65-F5344CB8AC3E}">
        <p14:creationId xmlns:p14="http://schemas.microsoft.com/office/powerpoint/2010/main" val="4031511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5"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pic>
        <p:nvPicPr>
          <p:cNvPr id="6" name="Picture 6" descr="MILAHA_LOGO_EN_RGB.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8"/>
            <a:ext cx="2078567" cy="9810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09600" y="3581400"/>
            <a:ext cx="10871200" cy="1295400"/>
          </a:xfrm>
        </p:spPr>
        <p:txBody>
          <a:bodyPr/>
          <a:lstStyle>
            <a:lvl1pPr marL="0" indent="0" algn="l">
              <a:buNone/>
              <a:defRPr sz="2000">
                <a:solidFill>
                  <a:srgbClr val="FE5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Title 3"/>
          <p:cNvSpPr>
            <a:spLocks noGrp="1"/>
          </p:cNvSpPr>
          <p:nvPr>
            <p:ph type="title"/>
          </p:nvPr>
        </p:nvSpPr>
        <p:spPr>
          <a:xfrm>
            <a:off x="609600" y="2348880"/>
            <a:ext cx="8737600" cy="1143000"/>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138376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4"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pic>
        <p:nvPicPr>
          <p:cNvPr id="5" name="Picture 6" descr="MILAHA_LOGO_EN_RGB.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609600" y="1991694"/>
            <a:ext cx="109728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a:xfrm>
            <a:off x="609600" y="3581400"/>
            <a:ext cx="8737600" cy="1143000"/>
          </a:xfrm>
        </p:spPr>
        <p:txBody>
          <a:bodyPr/>
          <a:lstStyle/>
          <a:p>
            <a:r>
              <a:rPr lang="en-US"/>
              <a:t>Click to edit Master title style</a:t>
            </a:r>
            <a:endParaRPr lang="en-US" dirty="0"/>
          </a:p>
        </p:txBody>
      </p:sp>
    </p:spTree>
    <p:extLst>
      <p:ext uri="{BB962C8B-B14F-4D97-AF65-F5344CB8AC3E}">
        <p14:creationId xmlns:p14="http://schemas.microsoft.com/office/powerpoint/2010/main" val="715717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1">
    <p:spTree>
      <p:nvGrpSpPr>
        <p:cNvPr id="1" name=""/>
        <p:cNvGrpSpPr/>
        <p:nvPr/>
      </p:nvGrpSpPr>
      <p:grpSpPr>
        <a:xfrm>
          <a:off x="0" y="0"/>
          <a:ext cx="0" cy="0"/>
          <a:chOff x="0" y="0"/>
          <a:chExt cx="0" cy="0"/>
        </a:xfrm>
      </p:grpSpPr>
      <p:sp>
        <p:nvSpPr>
          <p:cNvPr id="3"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6" name="Title 5"/>
          <p:cNvSpPr>
            <a:spLocks noGrp="1"/>
          </p:cNvSpPr>
          <p:nvPr>
            <p:ph type="title"/>
          </p:nvPr>
        </p:nvSpPr>
        <p:spPr/>
        <p:txBody>
          <a:bodyPr/>
          <a:lstStyle/>
          <a:p>
            <a:r>
              <a:rPr lang="en-US"/>
              <a:t>Click to edit Master title style</a:t>
            </a:r>
          </a:p>
        </p:txBody>
      </p:sp>
      <p:pic>
        <p:nvPicPr>
          <p:cNvPr id="9" name="Picture 6" descr="MILAHA_LOGO_EN_RGB.png">
            <a:extLst>
              <a:ext uri="{FF2B5EF4-FFF2-40B4-BE49-F238E27FC236}">
                <a16:creationId xmlns:a16="http://schemas.microsoft.com/office/drawing/2014/main" id="{59150CD7-182D-4E1D-9868-F96D166DAC2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2287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pic>
        <p:nvPicPr>
          <p:cNvPr id="7" name="Picture 6" descr="MILAHA_LOGO_EN_RGB.png">
            <a:extLst>
              <a:ext uri="{FF2B5EF4-FFF2-40B4-BE49-F238E27FC236}">
                <a16:creationId xmlns:a16="http://schemas.microsoft.com/office/drawing/2014/main" id="{E3D1F752-8E69-4784-A311-BED5F77359A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1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2" name="Title 1"/>
          <p:cNvSpPr>
            <a:spLocks noGrp="1"/>
          </p:cNvSpPr>
          <p:nvPr>
            <p:ph type="title"/>
          </p:nvPr>
        </p:nvSpPr>
        <p:spPr/>
        <p:txBody>
          <a:bodyPr/>
          <a:lstStyle>
            <a:lvl1pPr>
              <a:defRPr>
                <a:solidFill>
                  <a:srgbClr val="FE500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rgbClr val="5C068C"/>
                </a:solidFill>
              </a:defRPr>
            </a:lvl1pPr>
            <a:lvl2pPr>
              <a:defRPr>
                <a:solidFill>
                  <a:srgbClr val="5C068C"/>
                </a:solidFill>
              </a:defRPr>
            </a:lvl2pPr>
            <a:lvl3pPr>
              <a:defRPr>
                <a:solidFill>
                  <a:srgbClr val="5C068C"/>
                </a:solidFill>
              </a:defRPr>
            </a:lvl3pPr>
            <a:lvl4pPr>
              <a:defRPr>
                <a:solidFill>
                  <a:srgbClr val="5C068C"/>
                </a:solidFill>
              </a:defRPr>
            </a:lvl4pPr>
            <a:lvl5pPr>
              <a:defRPr>
                <a:solidFill>
                  <a:srgbClr val="5C068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6" descr="MILAHA_LOGO_EN_RGB.png">
            <a:extLst>
              <a:ext uri="{FF2B5EF4-FFF2-40B4-BE49-F238E27FC236}">
                <a16:creationId xmlns:a16="http://schemas.microsoft.com/office/drawing/2014/main" id="{61812BD5-7B43-4065-B7E8-330E90DE18B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301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7593"/>
            <a:ext cx="5384800" cy="4525963"/>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7593"/>
            <a:ext cx="5384800" cy="4525963"/>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1BC82FCC-980B-B84D-9768-83268E4DB935}" type="datetime3">
              <a:rPr lang="en-US"/>
              <a:pPr>
                <a:defRPr/>
              </a:pPr>
              <a:t>20 November 2019</a:t>
            </a:fld>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9" name="Slide Number Placeholder 5"/>
          <p:cNvSpPr>
            <a:spLocks noGrp="1"/>
          </p:cNvSpPr>
          <p:nvPr>
            <p:ph type="sldNum" sz="quarter" idx="12"/>
          </p:nvPr>
        </p:nvSpPr>
        <p:spPr/>
        <p:txBody>
          <a:bodyPr/>
          <a:lstStyle>
            <a:lvl1pPr>
              <a:defRPr/>
            </a:lvl1pPr>
          </a:lstStyle>
          <a:p>
            <a:pPr>
              <a:defRPr/>
            </a:pPr>
            <a:fld id="{795485C4-F2C6-3F42-805F-C8936CA2BC6F}" type="slidenum">
              <a:rPr lang="en-US"/>
              <a:pPr>
                <a:defRPr/>
              </a:pPr>
              <a:t>‹#›</a:t>
            </a:fld>
            <a:endParaRPr lang="en-US" dirty="0"/>
          </a:p>
        </p:txBody>
      </p:sp>
      <p:pic>
        <p:nvPicPr>
          <p:cNvPr id="10" name="Picture 6" descr="MILAHA_LOGO_EN_RGB.png">
            <a:extLst>
              <a:ext uri="{FF2B5EF4-FFF2-40B4-BE49-F238E27FC236}">
                <a16:creationId xmlns:a16="http://schemas.microsoft.com/office/drawing/2014/main" id="{09177D1E-C4D4-4D98-A5C9-561B0C7294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532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7592"/>
            <a:ext cx="5386917"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358033"/>
            <a:ext cx="5386917" cy="3780831"/>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607592"/>
            <a:ext cx="5389033"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361729"/>
            <a:ext cx="5389033" cy="3777135"/>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E9F22E52-3F64-2A4E-9025-6BB7A4AFA9D9}" type="datetime3">
              <a:rPr lang="en-US"/>
              <a:pPr>
                <a:defRPr/>
              </a:pPr>
              <a:t>20 November 2019</a:t>
            </a:fld>
            <a:endParaRPr lang="en-US" dirty="0"/>
          </a:p>
        </p:txBody>
      </p:sp>
      <p:sp>
        <p:nvSpPr>
          <p:cNvPr id="10"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11" name="Slide Number Placeholder 5"/>
          <p:cNvSpPr>
            <a:spLocks noGrp="1"/>
          </p:cNvSpPr>
          <p:nvPr>
            <p:ph type="sldNum" sz="quarter" idx="12"/>
          </p:nvPr>
        </p:nvSpPr>
        <p:spPr/>
        <p:txBody>
          <a:bodyPr/>
          <a:lstStyle>
            <a:lvl1pPr>
              <a:defRPr/>
            </a:lvl1pPr>
          </a:lstStyle>
          <a:p>
            <a:pPr>
              <a:defRPr/>
            </a:pPr>
            <a:fld id="{A97D6B70-443C-3C4D-8EC6-C5942F80AFDE}" type="slidenum">
              <a:rPr lang="en-US"/>
              <a:pPr>
                <a:defRPr/>
              </a:pPr>
              <a:t>‹#›</a:t>
            </a:fld>
            <a:endParaRPr lang="en-US" dirty="0"/>
          </a:p>
        </p:txBody>
      </p:sp>
      <p:pic>
        <p:nvPicPr>
          <p:cNvPr id="12" name="Picture 6" descr="MILAHA_LOGO_EN_RGB.png">
            <a:extLst>
              <a:ext uri="{FF2B5EF4-FFF2-40B4-BE49-F238E27FC236}">
                <a16:creationId xmlns:a16="http://schemas.microsoft.com/office/drawing/2014/main" id="{16AB54F7-CCB8-460E-BB8F-BEF78B2B741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187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3" name="Content Placeholder 2"/>
          <p:cNvSpPr>
            <a:spLocks noGrp="1"/>
          </p:cNvSpPr>
          <p:nvPr>
            <p:ph idx="1"/>
          </p:nvPr>
        </p:nvSpPr>
        <p:spPr>
          <a:xfrm>
            <a:off x="4766733" y="1607593"/>
            <a:ext cx="6815667" cy="4531270"/>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607593"/>
            <a:ext cx="4011084" cy="4531271"/>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7"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8EC15A9C-9E86-6240-BA3E-265B7934F147}" type="datetime3">
              <a:rPr lang="en-US"/>
              <a:pPr>
                <a:defRPr/>
              </a:pPr>
              <a:t>20 November 2019</a:t>
            </a:fld>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9" name="Slide Number Placeholder 5"/>
          <p:cNvSpPr>
            <a:spLocks noGrp="1"/>
          </p:cNvSpPr>
          <p:nvPr>
            <p:ph type="sldNum" sz="quarter" idx="12"/>
          </p:nvPr>
        </p:nvSpPr>
        <p:spPr/>
        <p:txBody>
          <a:bodyPr/>
          <a:lstStyle>
            <a:lvl1pPr>
              <a:defRPr/>
            </a:lvl1pPr>
          </a:lstStyle>
          <a:p>
            <a:pPr>
              <a:defRPr/>
            </a:pPr>
            <a:fld id="{C5CD8CCB-8787-E644-B3AA-49FB6104F929}" type="slidenum">
              <a:rPr lang="en-US"/>
              <a:pPr>
                <a:defRPr/>
              </a:pPr>
              <a:t>‹#›</a:t>
            </a:fld>
            <a:endParaRPr lang="en-US" dirty="0"/>
          </a:p>
        </p:txBody>
      </p:sp>
      <p:pic>
        <p:nvPicPr>
          <p:cNvPr id="10" name="Picture 6" descr="MILAHA_LOGO_EN_RGB.png">
            <a:extLst>
              <a:ext uri="{FF2B5EF4-FFF2-40B4-BE49-F238E27FC236}">
                <a16:creationId xmlns:a16="http://schemas.microsoft.com/office/drawing/2014/main" id="{16465D63-0DF7-4CB2-84EB-3CF847164E9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5671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pic>
        <p:nvPicPr>
          <p:cNvPr id="6" name="Picture 6" descr="MILAHA_LOGO_EN_RGB.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8"/>
            <a:ext cx="2078567"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0" y="0"/>
            <a:ext cx="12192000" cy="6858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2" name="Title 1"/>
          <p:cNvSpPr>
            <a:spLocks noGrp="1"/>
          </p:cNvSpPr>
          <p:nvPr>
            <p:ph type="title"/>
          </p:nvPr>
        </p:nvSpPr>
        <p:spPr>
          <a:xfrm>
            <a:off x="609600" y="4800600"/>
            <a:ext cx="9095317" cy="566738"/>
          </a:xfrm>
        </p:spPr>
        <p:txBody>
          <a:bodyPr anchor="b"/>
          <a:lstStyle>
            <a:lvl1pPr algn="l">
              <a:defRPr sz="2000" b="1"/>
            </a:lvl1pPr>
          </a:lstStyle>
          <a:p>
            <a:r>
              <a:rPr lang="en-US"/>
              <a:t>Click to edit Master title style</a:t>
            </a:r>
            <a:endParaRPr lang="en-US" dirty="0"/>
          </a:p>
        </p:txBody>
      </p:sp>
      <p:sp>
        <p:nvSpPr>
          <p:cNvPr id="4" name="Text Placeholder 3"/>
          <p:cNvSpPr>
            <a:spLocks noGrp="1"/>
          </p:cNvSpPr>
          <p:nvPr>
            <p:ph type="body" sz="half" idx="2"/>
          </p:nvPr>
        </p:nvSpPr>
        <p:spPr>
          <a:xfrm>
            <a:off x="609600" y="5367338"/>
            <a:ext cx="9095317"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0DEB40B6-DF94-7649-BCBA-4AFD2F5A7DB4}" type="datetime3">
              <a:rPr lang="en-US"/>
              <a:pPr>
                <a:defRPr/>
              </a:pPr>
              <a:t>20 November 2019</a:t>
            </a:fld>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9" name="Slide Number Placeholder 5"/>
          <p:cNvSpPr>
            <a:spLocks noGrp="1"/>
          </p:cNvSpPr>
          <p:nvPr>
            <p:ph type="sldNum" sz="quarter" idx="12"/>
          </p:nvPr>
        </p:nvSpPr>
        <p:spPr/>
        <p:txBody>
          <a:bodyPr/>
          <a:lstStyle>
            <a:lvl1pPr>
              <a:defRPr/>
            </a:lvl1pPr>
          </a:lstStyle>
          <a:p>
            <a:pPr>
              <a:defRPr/>
            </a:pPr>
            <a:fld id="{E804FF86-6C28-0A47-903B-1A8234A48C43}" type="slidenum">
              <a:rPr lang="en-US"/>
              <a:pPr>
                <a:defRPr/>
              </a:pPr>
              <a:t>‹#›</a:t>
            </a:fld>
            <a:endParaRPr lang="en-US" dirty="0"/>
          </a:p>
        </p:txBody>
      </p:sp>
    </p:spTree>
    <p:extLst>
      <p:ext uri="{BB962C8B-B14F-4D97-AF65-F5344CB8AC3E}">
        <p14:creationId xmlns:p14="http://schemas.microsoft.com/office/powerpoint/2010/main" val="38225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Rectangle 12"/>
          <p:cNvSpPr/>
          <p:nvPr userDrawn="1"/>
        </p:nvSpPr>
        <p:spPr>
          <a:xfrm>
            <a:off x="0" y="1"/>
            <a:ext cx="12192000" cy="981075"/>
          </a:xfrm>
          <a:custGeom>
            <a:avLst/>
            <a:gdLst/>
            <a:ahLst/>
            <a:cxnLst/>
            <a:rect l="l" t="t" r="r" b="b"/>
            <a:pathLst>
              <a:path w="9144000" h="980728">
                <a:moveTo>
                  <a:pt x="0" y="0"/>
                </a:moveTo>
                <a:lnTo>
                  <a:pt x="7363522" y="0"/>
                </a:lnTo>
                <a:lnTo>
                  <a:pt x="7740352" y="0"/>
                </a:lnTo>
                <a:lnTo>
                  <a:pt x="9144000" y="0"/>
                </a:lnTo>
                <a:lnTo>
                  <a:pt x="9144000" y="474618"/>
                </a:lnTo>
                <a:lnTo>
                  <a:pt x="8797922" y="980728"/>
                </a:lnTo>
                <a:lnTo>
                  <a:pt x="6692900" y="980728"/>
                </a:lnTo>
                <a:lnTo>
                  <a:pt x="7250627" y="165100"/>
                </a:lnTo>
                <a:lnTo>
                  <a:pt x="0" y="165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sp>
        <p:nvSpPr>
          <p:cNvPr id="3" name="Vertical Text Placeholder 2"/>
          <p:cNvSpPr>
            <a:spLocks noGrp="1"/>
          </p:cNvSpPr>
          <p:nvPr>
            <p:ph type="body" orient="vert" idx="1"/>
          </p:nvPr>
        </p:nvSpPr>
        <p:spPr/>
        <p:txBody>
          <a:bodyPr vert="eaVert"/>
          <a:lstStyle>
            <a:lvl1pPr>
              <a:defRPr>
                <a:solidFill>
                  <a:srgbClr val="5C068C"/>
                </a:solidFill>
              </a:defRPr>
            </a:lvl1pPr>
            <a:lvl2pPr>
              <a:defRPr>
                <a:solidFill>
                  <a:srgbClr val="5C068C"/>
                </a:solidFill>
              </a:defRPr>
            </a:lvl2pPr>
            <a:lvl3pPr>
              <a:defRPr>
                <a:solidFill>
                  <a:srgbClr val="5C068C"/>
                </a:solidFill>
              </a:defRPr>
            </a:lvl3pPr>
            <a:lvl4pPr>
              <a:defRPr>
                <a:solidFill>
                  <a:srgbClr val="5C068C"/>
                </a:solidFill>
              </a:defRPr>
            </a:lvl4pPr>
            <a:lvl5pPr>
              <a:defRPr>
                <a:solidFill>
                  <a:srgbClr val="5C068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p>
        </p:txBody>
      </p:sp>
      <p:sp>
        <p:nvSpPr>
          <p:cNvPr id="6"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21E01134-F019-BD43-A74F-127351091AD9}" type="datetime3">
              <a:rPr lang="en-US"/>
              <a:pPr>
                <a:defRPr/>
              </a:pPr>
              <a:t>20 November 2019</a:t>
            </a:fld>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9" name="Slide Number Placeholder 5"/>
          <p:cNvSpPr>
            <a:spLocks noGrp="1"/>
          </p:cNvSpPr>
          <p:nvPr>
            <p:ph type="sldNum" sz="quarter" idx="12"/>
          </p:nvPr>
        </p:nvSpPr>
        <p:spPr/>
        <p:txBody>
          <a:bodyPr/>
          <a:lstStyle>
            <a:lvl1pPr>
              <a:defRPr/>
            </a:lvl1pPr>
          </a:lstStyle>
          <a:p>
            <a:pPr>
              <a:defRPr/>
            </a:pPr>
            <a:fld id="{673DA0F7-3FDA-6B4C-A374-8781AF5D01F0}" type="slidenum">
              <a:rPr lang="en-US"/>
              <a:pPr>
                <a:defRPr/>
              </a:pPr>
              <a:t>‹#›</a:t>
            </a:fld>
            <a:endParaRPr lang="en-US" dirty="0"/>
          </a:p>
        </p:txBody>
      </p:sp>
      <p:pic>
        <p:nvPicPr>
          <p:cNvPr id="11" name="Picture 6" descr="MILAHA_LOGO_EN_RGB.png">
            <a:extLst>
              <a:ext uri="{FF2B5EF4-FFF2-40B4-BE49-F238E27FC236}">
                <a16:creationId xmlns:a16="http://schemas.microsoft.com/office/drawing/2014/main" id="{94C893B2-3901-490F-A67A-2B5E176DF6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85867" y="160337"/>
            <a:ext cx="2078567"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633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Rectangle 1"/>
          <p:cNvSpPr/>
          <p:nvPr userDrawn="1"/>
        </p:nvSpPr>
        <p:spPr>
          <a:xfrm>
            <a:off x="10883901" y="0"/>
            <a:ext cx="1308100" cy="6858000"/>
          </a:xfrm>
          <a:custGeom>
            <a:avLst/>
            <a:gdLst/>
            <a:ahLst/>
            <a:cxnLst/>
            <a:rect l="l" t="t" r="r" b="b"/>
            <a:pathLst>
              <a:path w="980728" h="6858000">
                <a:moveTo>
                  <a:pt x="815628" y="0"/>
                </a:moveTo>
                <a:lnTo>
                  <a:pt x="980728" y="0"/>
                </a:lnTo>
                <a:lnTo>
                  <a:pt x="980728" y="5077522"/>
                </a:lnTo>
                <a:lnTo>
                  <a:pt x="980728" y="5454352"/>
                </a:lnTo>
                <a:lnTo>
                  <a:pt x="980728" y="6858000"/>
                </a:lnTo>
                <a:lnTo>
                  <a:pt x="506110" y="6858000"/>
                </a:lnTo>
                <a:lnTo>
                  <a:pt x="0" y="6511922"/>
                </a:lnTo>
                <a:lnTo>
                  <a:pt x="0" y="4406900"/>
                </a:lnTo>
                <a:lnTo>
                  <a:pt x="815628" y="4964627"/>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solidFill>
                <a:srgbClr val="000000"/>
              </a:solidFill>
            </a:endParaRPr>
          </a:p>
        </p:txBody>
      </p:sp>
      <p:pic>
        <p:nvPicPr>
          <p:cNvPr id="5" name="Picture 6" descr="MILAHA_LOGO_EN_RGB.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rot="5400000">
            <a:off x="10763780" y="5326593"/>
            <a:ext cx="1558925" cy="8657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609600" y="274639"/>
            <a:ext cx="8026400" cy="5851525"/>
          </a:xfrm>
        </p:spPr>
        <p:txBody>
          <a:bodyPr vert="eaVert"/>
          <a:lstStyle>
            <a:lvl1pPr>
              <a:defRPr>
                <a:solidFill>
                  <a:srgbClr val="5C068C"/>
                </a:solidFill>
              </a:defRPr>
            </a:lvl1pPr>
            <a:lvl2pPr>
              <a:defRPr>
                <a:solidFill>
                  <a:srgbClr val="5C068C"/>
                </a:solidFill>
              </a:defRPr>
            </a:lvl2pPr>
            <a:lvl3pPr>
              <a:defRPr>
                <a:solidFill>
                  <a:srgbClr val="5C068C"/>
                </a:solidFill>
              </a:defRPr>
            </a:lvl3pPr>
            <a:lvl4pPr>
              <a:defRPr>
                <a:solidFill>
                  <a:srgbClr val="5C068C"/>
                </a:solidFill>
              </a:defRPr>
            </a:lvl4pPr>
            <a:lvl5pPr>
              <a:defRPr>
                <a:solidFill>
                  <a:srgbClr val="5C068C"/>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Vertical Title 8"/>
          <p:cNvSpPr>
            <a:spLocks noGrp="1"/>
          </p:cNvSpPr>
          <p:nvPr>
            <p:ph type="title" orient="vert"/>
          </p:nvPr>
        </p:nvSpPr>
        <p:spPr>
          <a:xfrm>
            <a:off x="8839200" y="228601"/>
            <a:ext cx="2743200" cy="5910263"/>
          </a:xfrm>
        </p:spPr>
        <p:txBody>
          <a:bodyPr vert="eaVert"/>
          <a:lstStyle/>
          <a:p>
            <a:r>
              <a:rPr lang="en-US"/>
              <a:t>Click to edit Master title style</a:t>
            </a:r>
          </a:p>
        </p:txBody>
      </p:sp>
      <p:sp>
        <p:nvSpPr>
          <p:cNvPr id="6"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320E7C06-0E86-7441-9937-8440E7321B64}" type="datetime3">
              <a:rPr lang="en-US"/>
              <a:pPr>
                <a:defRPr/>
              </a:pPr>
              <a:t>20 November 2019</a:t>
            </a:fld>
            <a:endParaRPr lang="en-US" dirty="0"/>
          </a:p>
        </p:txBody>
      </p:sp>
      <p:sp>
        <p:nvSpPr>
          <p:cNvPr id="7"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dirty="0"/>
              <a:t>Milaha presentation sample</a:t>
            </a:r>
          </a:p>
        </p:txBody>
      </p:sp>
      <p:sp>
        <p:nvSpPr>
          <p:cNvPr id="8" name="Slide Number Placeholder 5"/>
          <p:cNvSpPr>
            <a:spLocks noGrp="1"/>
          </p:cNvSpPr>
          <p:nvPr>
            <p:ph type="sldNum" sz="quarter" idx="12"/>
          </p:nvPr>
        </p:nvSpPr>
        <p:spPr>
          <a:xfrm>
            <a:off x="8737600" y="6356351"/>
            <a:ext cx="1727200" cy="365125"/>
          </a:xfrm>
        </p:spPr>
        <p:txBody>
          <a:bodyPr/>
          <a:lstStyle>
            <a:lvl1pPr>
              <a:defRPr/>
            </a:lvl1pPr>
          </a:lstStyle>
          <a:p>
            <a:pPr>
              <a:defRPr/>
            </a:pPr>
            <a:fld id="{7B5651B3-E3C9-5F4E-B5D5-785613EE43CC}" type="slidenum">
              <a:rPr lang="en-US"/>
              <a:pPr>
                <a:defRPr/>
              </a:pPr>
              <a:t>‹#›</a:t>
            </a:fld>
            <a:endParaRPr lang="en-US" dirty="0"/>
          </a:p>
        </p:txBody>
      </p:sp>
    </p:spTree>
    <p:extLst>
      <p:ext uri="{BB962C8B-B14F-4D97-AF65-F5344CB8AC3E}">
        <p14:creationId xmlns:p14="http://schemas.microsoft.com/office/powerpoint/2010/main" val="2522086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28601"/>
            <a:ext cx="8737600" cy="968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12900"/>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5C068C"/>
                </a:solidFill>
                <a:latin typeface="Calibri" charset="0"/>
                <a:cs typeface="Tahoma" charset="0"/>
              </a:defRPr>
            </a:lvl1pPr>
          </a:lstStyle>
          <a:p>
            <a:pPr>
              <a:defRPr/>
            </a:pPr>
            <a:fld id="{8AD52BFD-0749-E64E-B390-F85A0D79342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hf hdr="0"/>
  <p:txStyles>
    <p:titleStyle>
      <a:lvl1pPr algn="l" defTabSz="457200" rtl="0" eaLnBrk="1" fontAlgn="base" hangingPunct="1">
        <a:spcBef>
          <a:spcPct val="0"/>
        </a:spcBef>
        <a:spcAft>
          <a:spcPct val="0"/>
        </a:spcAft>
        <a:defRPr sz="2400" b="1" kern="1200">
          <a:solidFill>
            <a:srgbClr val="FE5000"/>
          </a:solidFill>
          <a:latin typeface="+mj-lt"/>
          <a:ea typeface="ヒラギノ角ゴ Pro W3" charset="-128"/>
          <a:cs typeface="Arial"/>
        </a:defRPr>
      </a:lvl1pPr>
      <a:lvl2pPr algn="l" defTabSz="457200" rtl="0" eaLnBrk="1" fontAlgn="base" hangingPunct="1">
        <a:spcBef>
          <a:spcPct val="0"/>
        </a:spcBef>
        <a:spcAft>
          <a:spcPct val="0"/>
        </a:spcAft>
        <a:defRPr sz="2400" b="1">
          <a:solidFill>
            <a:srgbClr val="FE5000"/>
          </a:solidFill>
          <a:latin typeface="Calibri" charset="0"/>
          <a:ea typeface="ヒラギノ角ゴ Pro W3" charset="-128"/>
        </a:defRPr>
      </a:lvl2pPr>
      <a:lvl3pPr algn="l" defTabSz="457200" rtl="0" eaLnBrk="1" fontAlgn="base" hangingPunct="1">
        <a:spcBef>
          <a:spcPct val="0"/>
        </a:spcBef>
        <a:spcAft>
          <a:spcPct val="0"/>
        </a:spcAft>
        <a:defRPr sz="2400" b="1">
          <a:solidFill>
            <a:srgbClr val="FE5000"/>
          </a:solidFill>
          <a:latin typeface="Calibri" charset="0"/>
          <a:ea typeface="ヒラギノ角ゴ Pro W3" charset="-128"/>
        </a:defRPr>
      </a:lvl3pPr>
      <a:lvl4pPr algn="l" defTabSz="457200" rtl="0" eaLnBrk="1" fontAlgn="base" hangingPunct="1">
        <a:spcBef>
          <a:spcPct val="0"/>
        </a:spcBef>
        <a:spcAft>
          <a:spcPct val="0"/>
        </a:spcAft>
        <a:defRPr sz="2400" b="1">
          <a:solidFill>
            <a:srgbClr val="FE5000"/>
          </a:solidFill>
          <a:latin typeface="Calibri" charset="0"/>
          <a:ea typeface="ヒラギノ角ゴ Pro W3" charset="-128"/>
        </a:defRPr>
      </a:lvl4pPr>
      <a:lvl5pPr algn="l" defTabSz="457200" rtl="0" eaLnBrk="1" fontAlgn="base" hangingPunct="1">
        <a:spcBef>
          <a:spcPct val="0"/>
        </a:spcBef>
        <a:spcAft>
          <a:spcPct val="0"/>
        </a:spcAft>
        <a:defRPr sz="2400" b="1">
          <a:solidFill>
            <a:srgbClr val="FE5000"/>
          </a:solidFill>
          <a:latin typeface="Calibri" charset="0"/>
          <a:ea typeface="ヒラギノ角ゴ Pro W3" charset="-128"/>
        </a:defRPr>
      </a:lvl5pPr>
      <a:lvl6pPr marL="457200" algn="l" defTabSz="457200" rtl="0" eaLnBrk="1" fontAlgn="base" hangingPunct="1">
        <a:spcBef>
          <a:spcPct val="0"/>
        </a:spcBef>
        <a:spcAft>
          <a:spcPct val="0"/>
        </a:spcAft>
        <a:defRPr sz="4400">
          <a:solidFill>
            <a:schemeClr val="tx1"/>
          </a:solidFill>
          <a:latin typeface="Tahoma" charset="0"/>
          <a:ea typeface="ヒラギノ角ゴ Pro W3" charset="-128"/>
        </a:defRPr>
      </a:lvl6pPr>
      <a:lvl7pPr marL="914400" algn="l" defTabSz="457200" rtl="0" eaLnBrk="1" fontAlgn="base" hangingPunct="1">
        <a:spcBef>
          <a:spcPct val="0"/>
        </a:spcBef>
        <a:spcAft>
          <a:spcPct val="0"/>
        </a:spcAft>
        <a:defRPr sz="4400">
          <a:solidFill>
            <a:schemeClr val="tx1"/>
          </a:solidFill>
          <a:latin typeface="Tahoma" charset="0"/>
          <a:ea typeface="ヒラギノ角ゴ Pro W3" charset="-128"/>
        </a:defRPr>
      </a:lvl7pPr>
      <a:lvl8pPr marL="1371600" algn="l" defTabSz="457200" rtl="0" eaLnBrk="1" fontAlgn="base" hangingPunct="1">
        <a:spcBef>
          <a:spcPct val="0"/>
        </a:spcBef>
        <a:spcAft>
          <a:spcPct val="0"/>
        </a:spcAft>
        <a:defRPr sz="4400">
          <a:solidFill>
            <a:schemeClr val="tx1"/>
          </a:solidFill>
          <a:latin typeface="Tahoma" charset="0"/>
          <a:ea typeface="ヒラギノ角ゴ Pro W3" charset="-128"/>
        </a:defRPr>
      </a:lvl8pPr>
      <a:lvl9pPr marL="1828800" algn="l" defTabSz="457200" rtl="0" eaLnBrk="1" fontAlgn="base" hangingPunct="1">
        <a:spcBef>
          <a:spcPct val="0"/>
        </a:spcBef>
        <a:spcAft>
          <a:spcPct val="0"/>
        </a:spcAft>
        <a:defRPr sz="4400">
          <a:solidFill>
            <a:schemeClr val="tx1"/>
          </a:solidFill>
          <a:latin typeface="Tahoma" charset="0"/>
          <a:ea typeface="ヒラギノ角ゴ Pro W3" charset="-128"/>
        </a:defRPr>
      </a:lvl9pPr>
    </p:titleStyle>
    <p:bodyStyle>
      <a:lvl1pPr marL="342900" indent="-342900" algn="l" defTabSz="457200" rtl="0" eaLnBrk="1" fontAlgn="base" hangingPunct="1">
        <a:spcBef>
          <a:spcPts val="1200"/>
        </a:spcBef>
        <a:spcAft>
          <a:spcPct val="0"/>
        </a:spcAft>
        <a:buFont typeface="Wingdings" charset="0"/>
        <a:buChar char="§"/>
        <a:defRPr sz="1600" kern="1200">
          <a:solidFill>
            <a:srgbClr val="5C068C"/>
          </a:solidFill>
          <a:latin typeface="+mn-lt"/>
          <a:ea typeface="ヒラギノ角ゴ Pro W3" charset="-128"/>
          <a:cs typeface="Arial"/>
        </a:defRPr>
      </a:lvl1pPr>
      <a:lvl2pPr marL="742950" indent="-285750" algn="l" defTabSz="457200" rtl="0" eaLnBrk="1" fontAlgn="base" hangingPunct="1">
        <a:spcBef>
          <a:spcPts val="600"/>
        </a:spcBef>
        <a:spcAft>
          <a:spcPct val="0"/>
        </a:spcAft>
        <a:buFont typeface="Arial" charset="0"/>
        <a:buChar char="–"/>
        <a:defRPr sz="1600" kern="1200">
          <a:solidFill>
            <a:srgbClr val="5C068C"/>
          </a:solidFill>
          <a:latin typeface="+mn-lt"/>
          <a:ea typeface="ヒラギノ角ゴ Pro W3" charset="-128"/>
          <a:cs typeface="Arial"/>
        </a:defRPr>
      </a:lvl2pPr>
      <a:lvl3pPr marL="1143000" indent="-228600" algn="l" defTabSz="457200" rtl="0" eaLnBrk="1" fontAlgn="base" hangingPunct="1">
        <a:spcBef>
          <a:spcPct val="0"/>
        </a:spcBef>
        <a:spcAft>
          <a:spcPct val="0"/>
        </a:spcAft>
        <a:buFont typeface="Arial" charset="0"/>
        <a:buChar char="•"/>
        <a:defRPr sz="1600" kern="1200">
          <a:solidFill>
            <a:srgbClr val="5C068C"/>
          </a:solidFill>
          <a:latin typeface="+mn-lt"/>
          <a:ea typeface="ヒラギノ角ゴ Pro W3" charset="-128"/>
          <a:cs typeface="Arial"/>
        </a:defRPr>
      </a:lvl3pPr>
      <a:lvl4pPr marL="1600200" indent="-228600" algn="l" defTabSz="457200" rtl="0" eaLnBrk="1" fontAlgn="base" hangingPunct="1">
        <a:spcBef>
          <a:spcPct val="0"/>
        </a:spcBef>
        <a:spcAft>
          <a:spcPct val="0"/>
        </a:spcAft>
        <a:buFont typeface="Arial" charset="0"/>
        <a:buChar char="–"/>
        <a:defRPr sz="1600" kern="1200">
          <a:solidFill>
            <a:srgbClr val="5C068C"/>
          </a:solidFill>
          <a:latin typeface="+mn-lt"/>
          <a:ea typeface="ヒラギノ角ゴ Pro W3" charset="-128"/>
          <a:cs typeface="Arial"/>
        </a:defRPr>
      </a:lvl4pPr>
      <a:lvl5pPr marL="2057400" indent="-228600" algn="l" defTabSz="457200" rtl="0" eaLnBrk="1" fontAlgn="base" hangingPunct="1">
        <a:spcBef>
          <a:spcPct val="0"/>
        </a:spcBef>
        <a:spcAft>
          <a:spcPct val="0"/>
        </a:spcAft>
        <a:buFont typeface="Arial" charset="0"/>
        <a:buChar char="»"/>
        <a:defRPr sz="1600" kern="1200">
          <a:solidFill>
            <a:srgbClr val="5C068C"/>
          </a:solidFill>
          <a:latin typeface="+mn-lt"/>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tags" Target="../tags/tag3.xml"/><Relationship Id="rId7" Type="http://schemas.openxmlformats.org/officeDocument/2006/relationships/image" Target="../media/image12.emf"/><Relationship Id="rId12" Type="http://schemas.openxmlformats.org/officeDocument/2006/relationships/image" Target="../media/image17.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6.png"/><Relationship Id="rId5" Type="http://schemas.openxmlformats.org/officeDocument/2006/relationships/notesSlide" Target="../notesSlides/notesSlide2.xml"/><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slideLayout" Target="../slideLayouts/slideLayout5.xml"/><Relationship Id="rId9" Type="http://schemas.openxmlformats.org/officeDocument/2006/relationships/image" Target="../media/image14.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tags" Target="../tags/tag5.xml"/><Relationship Id="rId7" Type="http://schemas.openxmlformats.org/officeDocument/2006/relationships/image" Target="../media/image12.emf"/><Relationship Id="rId12" Type="http://schemas.openxmlformats.org/officeDocument/2006/relationships/image" Target="../media/image25.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24.png"/><Relationship Id="rId5" Type="http://schemas.openxmlformats.org/officeDocument/2006/relationships/notesSlide" Target="../notesSlides/notesSlide3.xml"/><Relationship Id="rId10" Type="http://schemas.openxmlformats.org/officeDocument/2006/relationships/image" Target="../media/image23.png"/><Relationship Id="rId4" Type="http://schemas.openxmlformats.org/officeDocument/2006/relationships/slideLayout" Target="../slideLayouts/slideLayout5.xml"/><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7.xml"/><Relationship Id="rId7" Type="http://schemas.openxmlformats.org/officeDocument/2006/relationships/image" Target="../media/image12.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18" Type="http://schemas.openxmlformats.org/officeDocument/2006/relationships/image" Target="../media/image37.png"/><Relationship Id="rId3" Type="http://schemas.openxmlformats.org/officeDocument/2006/relationships/tags" Target="../tags/tag9.xml"/><Relationship Id="rId21" Type="http://schemas.openxmlformats.org/officeDocument/2006/relationships/image" Target="../media/image40.png"/><Relationship Id="rId7" Type="http://schemas.openxmlformats.org/officeDocument/2006/relationships/image" Target="../media/image12.emf"/><Relationship Id="rId12" Type="http://schemas.openxmlformats.org/officeDocument/2006/relationships/image" Target="../media/image33.png"/><Relationship Id="rId17" Type="http://schemas.openxmlformats.org/officeDocument/2006/relationships/image" Target="../media/image36.png"/><Relationship Id="rId2" Type="http://schemas.openxmlformats.org/officeDocument/2006/relationships/tags" Target="../tags/tag8.xml"/><Relationship Id="rId16" Type="http://schemas.openxmlformats.org/officeDocument/2006/relationships/image" Target="../media/image17.png"/><Relationship Id="rId20" Type="http://schemas.openxmlformats.org/officeDocument/2006/relationships/image" Target="../media/image39.png"/><Relationship Id="rId1" Type="http://schemas.openxmlformats.org/officeDocument/2006/relationships/vmlDrawing" Target="../drawings/vmlDrawing4.vml"/><Relationship Id="rId6" Type="http://schemas.openxmlformats.org/officeDocument/2006/relationships/oleObject" Target="../embeddings/oleObject4.bin"/><Relationship Id="rId11" Type="http://schemas.openxmlformats.org/officeDocument/2006/relationships/image" Target="../media/image32.png"/><Relationship Id="rId5" Type="http://schemas.openxmlformats.org/officeDocument/2006/relationships/notesSlide" Target="../notesSlides/notesSlide6.xml"/><Relationship Id="rId15" Type="http://schemas.openxmlformats.org/officeDocument/2006/relationships/image" Target="../media/image16.png"/><Relationship Id="rId10" Type="http://schemas.openxmlformats.org/officeDocument/2006/relationships/image" Target="../media/image31.png"/><Relationship Id="rId19" Type="http://schemas.openxmlformats.org/officeDocument/2006/relationships/image" Target="../media/image38.png"/><Relationship Id="rId4" Type="http://schemas.openxmlformats.org/officeDocument/2006/relationships/slideLayout" Target="../slideLayouts/slideLayout8.xml"/><Relationship Id="rId9" Type="http://schemas.openxmlformats.org/officeDocument/2006/relationships/image" Target="../media/image13.png"/><Relationship Id="rId14" Type="http://schemas.openxmlformats.org/officeDocument/2006/relationships/image" Target="../media/image35.png"/><Relationship Id="rId22"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42.emf"/><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7.xml"/><Relationship Id="rId4"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jpeg"/></Relationships>
</file>

<file path=ppt/slides/_rels/slide1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2.e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notesSlide" Target="../notesSlides/notesSlide12.xml"/><Relationship Id="rId4"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18" Type="http://schemas.openxmlformats.org/officeDocument/2006/relationships/image" Target="../media/image74.png"/><Relationship Id="rId3" Type="http://schemas.openxmlformats.org/officeDocument/2006/relationships/image" Target="../media/image60.jpeg"/><Relationship Id="rId21" Type="http://schemas.openxmlformats.org/officeDocument/2006/relationships/image" Target="../media/image77.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 Type="http://schemas.openxmlformats.org/officeDocument/2006/relationships/notesSlide" Target="../notesSlides/notesSlide14.xml"/><Relationship Id="rId16" Type="http://schemas.openxmlformats.org/officeDocument/2006/relationships/image" Target="../media/image72.gif"/><Relationship Id="rId20" Type="http://schemas.openxmlformats.org/officeDocument/2006/relationships/image" Target="../media/image76.png"/><Relationship Id="rId1" Type="http://schemas.openxmlformats.org/officeDocument/2006/relationships/slideLayout" Target="../slideLayouts/slideLayout8.xml"/><Relationship Id="rId6" Type="http://schemas.openxmlformats.org/officeDocument/2006/relationships/image" Target="../media/image62.png"/><Relationship Id="rId11" Type="http://schemas.openxmlformats.org/officeDocument/2006/relationships/image" Target="../media/image67.png"/><Relationship Id="rId24" Type="http://schemas.openxmlformats.org/officeDocument/2006/relationships/image" Target="../media/image80.jpeg"/><Relationship Id="rId5" Type="http://schemas.openxmlformats.org/officeDocument/2006/relationships/hyperlink" Target="https://www.google.com/url?sa=i&amp;rct=j&amp;q=&amp;esrc=s&amp;source=images&amp;cd=&amp;cad=rja&amp;uact=8&amp;ved=2ahUKEwiM1PKDpaHaAhWDIVAKHV2gAKEQjRx6BAgAEAU&amp;url=http://dreama.org.qa/en/strategic-partners/&amp;psig=AOvVaw2BYLNYltKzO2IBnI6ah4_9&amp;ust=1522954298620941" TargetMode="External"/><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66.png"/><Relationship Id="rId19" Type="http://schemas.openxmlformats.org/officeDocument/2006/relationships/image" Target="../media/image75.png"/><Relationship Id="rId4" Type="http://schemas.openxmlformats.org/officeDocument/2006/relationships/image" Target="../media/image61.png"/><Relationship Id="rId9" Type="http://schemas.openxmlformats.org/officeDocument/2006/relationships/image" Target="../media/image65.png"/><Relationship Id="rId14" Type="http://schemas.openxmlformats.org/officeDocument/2006/relationships/image" Target="../media/image70.png"/><Relationship Id="rId22" Type="http://schemas.openxmlformats.org/officeDocument/2006/relationships/image" Target="../media/image78.png"/></Relationships>
</file>

<file path=ppt/slides/_rels/slide15.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jpeg"/><Relationship Id="rId18" Type="http://schemas.openxmlformats.org/officeDocument/2006/relationships/image" Target="../media/image91.jpeg"/><Relationship Id="rId3" Type="http://schemas.openxmlformats.org/officeDocument/2006/relationships/tags" Target="../tags/tag15.xml"/><Relationship Id="rId7" Type="http://schemas.openxmlformats.org/officeDocument/2006/relationships/image" Target="../media/image12.emf"/><Relationship Id="rId12" Type="http://schemas.openxmlformats.org/officeDocument/2006/relationships/image" Target="../media/image85.jpeg"/><Relationship Id="rId17" Type="http://schemas.openxmlformats.org/officeDocument/2006/relationships/image" Target="../media/image90.jpeg"/><Relationship Id="rId2" Type="http://schemas.openxmlformats.org/officeDocument/2006/relationships/tags" Target="../tags/tag14.xml"/><Relationship Id="rId16" Type="http://schemas.openxmlformats.org/officeDocument/2006/relationships/image" Target="../media/image89.jpeg"/><Relationship Id="rId1" Type="http://schemas.openxmlformats.org/officeDocument/2006/relationships/vmlDrawing" Target="../drawings/vmlDrawing7.vml"/><Relationship Id="rId6" Type="http://schemas.openxmlformats.org/officeDocument/2006/relationships/oleObject" Target="../embeddings/oleObject7.bin"/><Relationship Id="rId11" Type="http://schemas.openxmlformats.org/officeDocument/2006/relationships/image" Target="../media/image84.jpeg"/><Relationship Id="rId5" Type="http://schemas.openxmlformats.org/officeDocument/2006/relationships/notesSlide" Target="../notesSlides/notesSlide15.xml"/><Relationship Id="rId15" Type="http://schemas.openxmlformats.org/officeDocument/2006/relationships/image" Target="../media/image88.png"/><Relationship Id="rId10" Type="http://schemas.openxmlformats.org/officeDocument/2006/relationships/image" Target="../media/image83.jpeg"/><Relationship Id="rId4" Type="http://schemas.openxmlformats.org/officeDocument/2006/relationships/slideLayout" Target="../slideLayouts/slideLayout6.xml"/><Relationship Id="rId9" Type="http://schemas.openxmlformats.org/officeDocument/2006/relationships/image" Target="../media/image82.jpeg"/><Relationship Id="rId14" Type="http://schemas.openxmlformats.org/officeDocument/2006/relationships/image" Target="../media/image87.jpeg"/></Relationships>
</file>

<file path=ppt/slides/_rels/slide16.xml.rels><?xml version="1.0" encoding="UTF-8" standalone="yes"?>
<Relationships xmlns="http://schemas.openxmlformats.org/package/2006/relationships"><Relationship Id="rId8" Type="http://schemas.openxmlformats.org/officeDocument/2006/relationships/image" Target="../media/image92.jpeg"/><Relationship Id="rId13" Type="http://schemas.openxmlformats.org/officeDocument/2006/relationships/image" Target="../media/image97.jpeg"/><Relationship Id="rId3" Type="http://schemas.openxmlformats.org/officeDocument/2006/relationships/tags" Target="../tags/tag17.xml"/><Relationship Id="rId7" Type="http://schemas.openxmlformats.org/officeDocument/2006/relationships/image" Target="../media/image12.emf"/><Relationship Id="rId12" Type="http://schemas.openxmlformats.org/officeDocument/2006/relationships/image" Target="../media/image96.jpe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oleObject" Target="../embeddings/oleObject8.bin"/><Relationship Id="rId11" Type="http://schemas.openxmlformats.org/officeDocument/2006/relationships/image" Target="../media/image95.jpeg"/><Relationship Id="rId5" Type="http://schemas.openxmlformats.org/officeDocument/2006/relationships/notesSlide" Target="../notesSlides/notesSlide16.xml"/><Relationship Id="rId10" Type="http://schemas.openxmlformats.org/officeDocument/2006/relationships/image" Target="../media/image94.jpeg"/><Relationship Id="rId4" Type="http://schemas.openxmlformats.org/officeDocument/2006/relationships/slideLayout" Target="../slideLayouts/slideLayout6.xml"/><Relationship Id="rId9" Type="http://schemas.openxmlformats.org/officeDocument/2006/relationships/image" Target="../media/image93.jpeg"/><Relationship Id="rId14" Type="http://schemas.openxmlformats.org/officeDocument/2006/relationships/image" Target="../media/image98.jpeg"/></Relationships>
</file>

<file path=ppt/slides/_rels/slide1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42.emf"/><Relationship Id="rId5" Type="http://schemas.openxmlformats.org/officeDocument/2006/relationships/oleObject" Target="../embeddings/oleObject9.bin"/><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7602EB3-28DA-4CE9-B25B-B9911EAF8B54}"/>
              </a:ext>
            </a:extLst>
          </p:cNvPr>
          <p:cNvSpPr txBox="1"/>
          <p:nvPr/>
        </p:nvSpPr>
        <p:spPr>
          <a:xfrm>
            <a:off x="76200" y="152400"/>
            <a:ext cx="9141004" cy="646331"/>
          </a:xfrm>
          <a:prstGeom prst="rect">
            <a:avLst/>
          </a:prstGeom>
          <a:noFill/>
        </p:spPr>
        <p:txBody>
          <a:bodyPr wrap="square" rtlCol="0">
            <a:spAutoFit/>
          </a:bodyPr>
          <a:lstStyle/>
          <a:p>
            <a:r>
              <a:rPr lang="en-US" sz="3600" b="1" dirty="0">
                <a:solidFill>
                  <a:srgbClr val="FE5000"/>
                </a:solidFill>
                <a:latin typeface="Ubuntu" charset="0"/>
                <a:ea typeface="Ubuntu" charset="0"/>
                <a:cs typeface="Ubuntu" charset="0"/>
              </a:rPr>
              <a:t>An Introduction to Milaha</a:t>
            </a:r>
          </a:p>
        </p:txBody>
      </p:sp>
      <p:pic>
        <p:nvPicPr>
          <p:cNvPr id="12" name="Picture 11">
            <a:extLst>
              <a:ext uri="{FF2B5EF4-FFF2-40B4-BE49-F238E27FC236}">
                <a16:creationId xmlns:a16="http://schemas.microsoft.com/office/drawing/2014/main" id="{3485E074-4E6A-44B2-9387-24CB43D824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8830" y="1961133"/>
            <a:ext cx="3339944" cy="2227743"/>
          </a:xfrm>
          <a:prstGeom prst="rect">
            <a:avLst/>
          </a:prstGeom>
          <a:ln>
            <a:noFill/>
          </a:ln>
          <a:effectLst/>
        </p:spPr>
      </p:pic>
      <p:pic>
        <p:nvPicPr>
          <p:cNvPr id="13" name="Picture 12">
            <a:extLst>
              <a:ext uri="{FF2B5EF4-FFF2-40B4-BE49-F238E27FC236}">
                <a16:creationId xmlns:a16="http://schemas.microsoft.com/office/drawing/2014/main" id="{A92D0672-B63A-4C63-8654-65AF5BB790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73620" y="5469797"/>
            <a:ext cx="2092901" cy="1389834"/>
          </a:xfrm>
          <a:prstGeom prst="rect">
            <a:avLst/>
          </a:prstGeom>
          <a:ln>
            <a:noFill/>
          </a:ln>
          <a:effectLst/>
        </p:spPr>
      </p:pic>
      <p:pic>
        <p:nvPicPr>
          <p:cNvPr id="14" name="Picture 13">
            <a:extLst>
              <a:ext uri="{FF2B5EF4-FFF2-40B4-BE49-F238E27FC236}">
                <a16:creationId xmlns:a16="http://schemas.microsoft.com/office/drawing/2014/main" id="{A3E3F635-DB2F-4419-8935-916785F868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01069" y="3785995"/>
            <a:ext cx="6077959" cy="3072004"/>
          </a:xfrm>
          <a:prstGeom prst="rect">
            <a:avLst/>
          </a:prstGeom>
          <a:ln>
            <a:noFill/>
          </a:ln>
          <a:effectLst/>
        </p:spPr>
      </p:pic>
      <p:pic>
        <p:nvPicPr>
          <p:cNvPr id="15" name="Picture 14">
            <a:extLst>
              <a:ext uri="{FF2B5EF4-FFF2-40B4-BE49-F238E27FC236}">
                <a16:creationId xmlns:a16="http://schemas.microsoft.com/office/drawing/2014/main" id="{A4ADF4FD-0D0E-4018-A088-FFC2651F4C8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075361" y="1953161"/>
            <a:ext cx="2108160" cy="4913465"/>
          </a:xfrm>
          <a:prstGeom prst="rect">
            <a:avLst/>
          </a:prstGeom>
          <a:ln>
            <a:noFill/>
          </a:ln>
          <a:effectLst/>
        </p:spPr>
      </p:pic>
      <p:pic>
        <p:nvPicPr>
          <p:cNvPr id="16" name="Picture 15">
            <a:extLst>
              <a:ext uri="{FF2B5EF4-FFF2-40B4-BE49-F238E27FC236}">
                <a16:creationId xmlns:a16="http://schemas.microsoft.com/office/drawing/2014/main" id="{A3557B27-2D82-42F2-A6A3-A523BDBA152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582" y="5480282"/>
            <a:ext cx="2315453" cy="1378471"/>
          </a:xfrm>
          <a:prstGeom prst="rect">
            <a:avLst/>
          </a:prstGeom>
          <a:ln>
            <a:noFill/>
          </a:ln>
          <a:effectLst/>
        </p:spPr>
      </p:pic>
      <p:cxnSp>
        <p:nvCxnSpPr>
          <p:cNvPr id="17" name="Straight Connector 16">
            <a:extLst>
              <a:ext uri="{FF2B5EF4-FFF2-40B4-BE49-F238E27FC236}">
                <a16:creationId xmlns:a16="http://schemas.microsoft.com/office/drawing/2014/main" id="{2FEC00FC-10B2-4699-87B5-78735754CD3A}"/>
              </a:ext>
            </a:extLst>
          </p:cNvPr>
          <p:cNvCxnSpPr/>
          <p:nvPr/>
        </p:nvCxnSpPr>
        <p:spPr>
          <a:xfrm flipH="1">
            <a:off x="5707813" y="1997809"/>
            <a:ext cx="15258" cy="3510170"/>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0B88E22-A97A-4732-A86E-C753DB1B19C2}"/>
              </a:ext>
            </a:extLst>
          </p:cNvPr>
          <p:cNvCxnSpPr/>
          <p:nvPr/>
        </p:nvCxnSpPr>
        <p:spPr>
          <a:xfrm>
            <a:off x="3568096" y="3223473"/>
            <a:ext cx="4051904" cy="0"/>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50701BC-FF81-45FE-AD7B-BF9B11BA25F0}"/>
              </a:ext>
            </a:extLst>
          </p:cNvPr>
          <p:cNvCxnSpPr/>
          <p:nvPr/>
        </p:nvCxnSpPr>
        <p:spPr>
          <a:xfrm>
            <a:off x="-13850" y="5493721"/>
            <a:ext cx="9161399" cy="0"/>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0D0549E-E79E-4C4F-8DEA-66B092C14972}"/>
              </a:ext>
            </a:extLst>
          </p:cNvPr>
          <p:cNvCxnSpPr/>
          <p:nvPr/>
        </p:nvCxnSpPr>
        <p:spPr>
          <a:xfrm>
            <a:off x="-11875" y="2000864"/>
            <a:ext cx="9161399" cy="0"/>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F7D5801-9D2A-4963-A685-F937F0033609}"/>
              </a:ext>
            </a:extLst>
          </p:cNvPr>
          <p:cNvCxnSpPr/>
          <p:nvPr/>
        </p:nvCxnSpPr>
        <p:spPr>
          <a:xfrm>
            <a:off x="0" y="4495800"/>
            <a:ext cx="9144000" cy="3195"/>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42AF32BF-E6AA-4F7B-9D5B-660466D5BA8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52134" y="1966946"/>
            <a:ext cx="3278147" cy="1839859"/>
          </a:xfrm>
          <a:prstGeom prst="rect">
            <a:avLst/>
          </a:prstGeom>
          <a:ln>
            <a:noFill/>
          </a:ln>
        </p:spPr>
      </p:pic>
      <p:cxnSp>
        <p:nvCxnSpPr>
          <p:cNvPr id="24" name="Straight Connector 23">
            <a:extLst>
              <a:ext uri="{FF2B5EF4-FFF2-40B4-BE49-F238E27FC236}">
                <a16:creationId xmlns:a16="http://schemas.microsoft.com/office/drawing/2014/main" id="{A0E59A00-69EF-4BB7-BA3C-69C03B2E553B}"/>
              </a:ext>
            </a:extLst>
          </p:cNvPr>
          <p:cNvCxnSpPr/>
          <p:nvPr/>
        </p:nvCxnSpPr>
        <p:spPr>
          <a:xfrm flipH="1">
            <a:off x="17105" y="2034852"/>
            <a:ext cx="18206" cy="3474720"/>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EE17699-F167-4A8D-AE27-B87025ECDAD0}"/>
              </a:ext>
            </a:extLst>
          </p:cNvPr>
          <p:cNvCxnSpPr/>
          <p:nvPr/>
        </p:nvCxnSpPr>
        <p:spPr>
          <a:xfrm flipH="1">
            <a:off x="3563194" y="1981197"/>
            <a:ext cx="18206" cy="3526782"/>
          </a:xfrm>
          <a:prstGeom prst="line">
            <a:avLst/>
          </a:prstGeom>
          <a:ln w="31750" cmpd="sng">
            <a:no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958D4FEF-09A6-4CAD-9CA7-86428BACDB5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294" y="1966946"/>
            <a:ext cx="4003363" cy="2806761"/>
          </a:xfrm>
          <a:prstGeom prst="rect">
            <a:avLst/>
          </a:prstGeom>
          <a:ln>
            <a:noFill/>
          </a:ln>
        </p:spPr>
      </p:pic>
      <p:pic>
        <p:nvPicPr>
          <p:cNvPr id="8" name="Picture 7">
            <a:extLst>
              <a:ext uri="{FF2B5EF4-FFF2-40B4-BE49-F238E27FC236}">
                <a16:creationId xmlns:a16="http://schemas.microsoft.com/office/drawing/2014/main" id="{3B961003-B086-4C1F-B440-CE615B78F87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0" y="4415152"/>
            <a:ext cx="4001070" cy="1092827"/>
          </a:xfrm>
          <a:prstGeom prst="rect">
            <a:avLst/>
          </a:prstGeom>
          <a:ln>
            <a:noFill/>
          </a:ln>
        </p:spPr>
      </p:pic>
      <p:sp>
        <p:nvSpPr>
          <p:cNvPr id="2" name="Rectangle 1">
            <a:extLst>
              <a:ext uri="{FF2B5EF4-FFF2-40B4-BE49-F238E27FC236}">
                <a16:creationId xmlns:a16="http://schemas.microsoft.com/office/drawing/2014/main" id="{ED504201-B158-4DF2-A7B3-B2198746CF35}"/>
              </a:ext>
            </a:extLst>
          </p:cNvPr>
          <p:cNvSpPr/>
          <p:nvPr/>
        </p:nvSpPr>
        <p:spPr>
          <a:xfrm>
            <a:off x="240918" y="6164714"/>
            <a:ext cx="1871417" cy="476291"/>
          </a:xfrm>
          <a:prstGeom prst="rect">
            <a:avLst/>
          </a:prstGeom>
          <a:solidFill>
            <a:schemeClr val="tx1">
              <a:lumMod val="65000"/>
              <a:lumOff val="35000"/>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bg1"/>
                </a:solidFill>
              </a:rPr>
              <a:t>December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00029CB-9498-4F5F-B4B7-5E635E0CDCB3}"/>
              </a:ext>
            </a:extLst>
          </p:cNvPr>
          <p:cNvGraphicFramePr>
            <a:graphicFrameLocks noChangeAspect="1"/>
          </p:cNvGraphicFramePr>
          <p:nvPr>
            <p:custDataLst>
              <p:tags r:id="rId2"/>
            </p:custDataLst>
            <p:extLst>
              <p:ext uri="{D42A27DB-BD31-4B8C-83A1-F6EECF244321}">
                <p14:modId xmlns:p14="http://schemas.microsoft.com/office/powerpoint/2010/main" val="2304973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9" name="think-cell Slide" r:id="rId6" imgW="421" imgH="420" progId="TCLayout.ActiveDocument.1">
                  <p:embed/>
                </p:oleObj>
              </mc:Choice>
              <mc:Fallback>
                <p:oleObj name="think-cell Slide" r:id="rId6" imgW="421" imgH="420" progId="TCLayout.ActiveDocument.1">
                  <p:embed/>
                  <p:pic>
                    <p:nvPicPr>
                      <p:cNvPr id="5" name="Object 4" hidden="1">
                        <a:extLst>
                          <a:ext uri="{FF2B5EF4-FFF2-40B4-BE49-F238E27FC236}">
                            <a16:creationId xmlns:a16="http://schemas.microsoft.com/office/drawing/2014/main" id="{300029CB-9498-4F5F-B4B7-5E635E0CDCB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9BC778D-D079-4847-A5BA-282EA6890176}"/>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6" name="Rectangle 5">
            <a:extLst>
              <a:ext uri="{FF2B5EF4-FFF2-40B4-BE49-F238E27FC236}">
                <a16:creationId xmlns:a16="http://schemas.microsoft.com/office/drawing/2014/main" id="{FDC5653A-8A09-49F2-B2CB-7F970D9704C5}"/>
              </a:ext>
            </a:extLst>
          </p:cNvPr>
          <p:cNvSpPr/>
          <p:nvPr/>
        </p:nvSpPr>
        <p:spPr>
          <a:xfrm>
            <a:off x="0" y="3650675"/>
            <a:ext cx="12192000" cy="3207324"/>
          </a:xfrm>
          <a:prstGeom prst="rect">
            <a:avLst/>
          </a:prstGeom>
          <a:solidFill>
            <a:schemeClr val="accent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dirty="0" err="1">
              <a:solidFill>
                <a:srgbClr val="000000"/>
              </a:solidFill>
            </a:endParaRPr>
          </a:p>
        </p:txBody>
      </p:sp>
      <p:cxnSp>
        <p:nvCxnSpPr>
          <p:cNvPr id="3" name="Straight Connector 2">
            <a:extLst>
              <a:ext uri="{FF2B5EF4-FFF2-40B4-BE49-F238E27FC236}">
                <a16:creationId xmlns:a16="http://schemas.microsoft.com/office/drawing/2014/main" id="{0951C851-788F-48A2-A71C-B6BF67B0EE62}"/>
              </a:ext>
            </a:extLst>
          </p:cNvPr>
          <p:cNvCxnSpPr/>
          <p:nvPr/>
        </p:nvCxnSpPr>
        <p:spPr>
          <a:xfrm>
            <a:off x="0" y="3650675"/>
            <a:ext cx="12192000" cy="0"/>
          </a:xfrm>
          <a:prstGeom prst="line">
            <a:avLst/>
          </a:prstGeom>
          <a:ln w="317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0481" name="Title 3"/>
          <p:cNvSpPr>
            <a:spLocks noGrp="1"/>
          </p:cNvSpPr>
          <p:nvPr>
            <p:ph type="title"/>
          </p:nvPr>
        </p:nvSpPr>
        <p:spPr>
          <a:xfrm>
            <a:off x="609600" y="228601"/>
            <a:ext cx="8737600" cy="968375"/>
          </a:xfrm>
        </p:spPr>
        <p:txBody>
          <a:bodyPr/>
          <a:lstStyle/>
          <a:p>
            <a:r>
              <a:rPr lang="en-US" sz="2800" dirty="0">
                <a:latin typeface="Calibri" charset="0"/>
                <a:ea typeface="ヒラギノ角ゴ Pro W3" charset="0"/>
              </a:rPr>
              <a:t>Our History</a:t>
            </a:r>
          </a:p>
        </p:txBody>
      </p:sp>
      <p:sp>
        <p:nvSpPr>
          <p:cNvPr id="20485" name="Slide Number Placeholder 8"/>
          <p:cNvSpPr>
            <a:spLocks noGrp="1"/>
          </p:cNvSpPr>
          <p:nvPr>
            <p:ph type="sldNum" sz="quarter" idx="4294967295"/>
          </p:nvPr>
        </p:nvSpPr>
        <p:spPr bwMode="auto">
          <a:xfrm>
            <a:off x="8802001" y="6388658"/>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7E7634E-1AE7-D64E-A66E-064468144F30}" type="slidenum">
              <a:rPr lang="en-US" sz="1100">
                <a:solidFill>
                  <a:srgbClr val="5C068C"/>
                </a:solidFill>
                <a:latin typeface="+mj-lt"/>
                <a:cs typeface="Segoe UI" panose="020B0502040204020203" pitchFamily="34" charset="0"/>
              </a:rPr>
              <a:pPr eaLnBrk="1" hangingPunct="1"/>
              <a:t>2</a:t>
            </a:fld>
            <a:endParaRPr lang="en-US" sz="1100" dirty="0">
              <a:solidFill>
                <a:srgbClr val="5C068C"/>
              </a:solidFill>
              <a:latin typeface="+mj-lt"/>
              <a:cs typeface="Segoe UI" panose="020B0502040204020203" pitchFamily="34" charset="0"/>
            </a:endParaRPr>
          </a:p>
        </p:txBody>
      </p:sp>
      <p:sp>
        <p:nvSpPr>
          <p:cNvPr id="31" name="Oval 30">
            <a:extLst>
              <a:ext uri="{FF2B5EF4-FFF2-40B4-BE49-F238E27FC236}">
                <a16:creationId xmlns:a16="http://schemas.microsoft.com/office/drawing/2014/main" id="{8EBDFD3F-6DC4-4FEF-8453-5C3217889986}"/>
              </a:ext>
            </a:extLst>
          </p:cNvPr>
          <p:cNvSpPr/>
          <p:nvPr/>
        </p:nvSpPr>
        <p:spPr>
          <a:xfrm>
            <a:off x="1136565" y="2883627"/>
            <a:ext cx="1609344" cy="1609344"/>
          </a:xfrm>
          <a:prstGeom prst="ellipse">
            <a:avLst/>
          </a:prstGeom>
          <a:solidFill>
            <a:srgbClr val="FFFFFF"/>
          </a:solidFill>
          <a:ln w="28575">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2" name="Oval 31">
            <a:extLst>
              <a:ext uri="{FF2B5EF4-FFF2-40B4-BE49-F238E27FC236}">
                <a16:creationId xmlns:a16="http://schemas.microsoft.com/office/drawing/2014/main" id="{5EEF09DF-BC77-4133-B910-C77AB2C8DB49}"/>
              </a:ext>
            </a:extLst>
          </p:cNvPr>
          <p:cNvSpPr/>
          <p:nvPr/>
        </p:nvSpPr>
        <p:spPr>
          <a:xfrm>
            <a:off x="6596692" y="2883627"/>
            <a:ext cx="1609344" cy="1609344"/>
          </a:xfrm>
          <a:prstGeom prst="ellipse">
            <a:avLst/>
          </a:prstGeom>
          <a:solidFill>
            <a:srgbClr val="FFFFFF"/>
          </a:solidFill>
          <a:ln w="28575">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3" name="Oval 32">
            <a:extLst>
              <a:ext uri="{FF2B5EF4-FFF2-40B4-BE49-F238E27FC236}">
                <a16:creationId xmlns:a16="http://schemas.microsoft.com/office/drawing/2014/main" id="{878893E9-3353-442B-B51F-60D4E6F4C5E6}"/>
              </a:ext>
            </a:extLst>
          </p:cNvPr>
          <p:cNvSpPr/>
          <p:nvPr/>
        </p:nvSpPr>
        <p:spPr>
          <a:xfrm>
            <a:off x="3771606" y="2883627"/>
            <a:ext cx="1609344" cy="1609344"/>
          </a:xfrm>
          <a:prstGeom prst="ellipse">
            <a:avLst/>
          </a:prstGeom>
          <a:solidFill>
            <a:srgbClr val="FFFFFF"/>
          </a:solidFill>
          <a:ln w="28575">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4" name="Oval 33">
            <a:extLst>
              <a:ext uri="{FF2B5EF4-FFF2-40B4-BE49-F238E27FC236}">
                <a16:creationId xmlns:a16="http://schemas.microsoft.com/office/drawing/2014/main" id="{2155F3BE-1459-44DE-AB4C-7A4849B7AEF5}"/>
              </a:ext>
            </a:extLst>
          </p:cNvPr>
          <p:cNvSpPr/>
          <p:nvPr/>
        </p:nvSpPr>
        <p:spPr>
          <a:xfrm>
            <a:off x="9416549" y="2930881"/>
            <a:ext cx="1609344" cy="1609344"/>
          </a:xfrm>
          <a:prstGeom prst="ellipse">
            <a:avLst/>
          </a:prstGeom>
          <a:solidFill>
            <a:srgbClr val="FFFFFF"/>
          </a:solid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5" name="Oval 34">
            <a:extLst>
              <a:ext uri="{FF2B5EF4-FFF2-40B4-BE49-F238E27FC236}">
                <a16:creationId xmlns:a16="http://schemas.microsoft.com/office/drawing/2014/main" id="{8C430D46-6049-4223-8910-A672F0B4349C}"/>
              </a:ext>
            </a:extLst>
          </p:cNvPr>
          <p:cNvSpPr/>
          <p:nvPr/>
        </p:nvSpPr>
        <p:spPr>
          <a:xfrm>
            <a:off x="1230424" y="2974350"/>
            <a:ext cx="1408176" cy="1408176"/>
          </a:xfrm>
          <a:prstGeom prst="ellipse">
            <a:avLst/>
          </a:prstGeom>
          <a:solidFill>
            <a:srgbClr val="FFFFFF"/>
          </a:solidFill>
          <a:ln>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endParaRPr lang="en-US" sz="1200">
              <a:solidFill>
                <a:srgbClr val="000000"/>
              </a:solidFill>
              <a:latin typeface="+mj-lt"/>
            </a:endParaRPr>
          </a:p>
        </p:txBody>
      </p:sp>
      <p:sp>
        <p:nvSpPr>
          <p:cNvPr id="36" name="Oval 35">
            <a:extLst>
              <a:ext uri="{FF2B5EF4-FFF2-40B4-BE49-F238E27FC236}">
                <a16:creationId xmlns:a16="http://schemas.microsoft.com/office/drawing/2014/main" id="{B1C8B921-6C42-4BE3-81D3-E188A51C817A}"/>
              </a:ext>
            </a:extLst>
          </p:cNvPr>
          <p:cNvSpPr/>
          <p:nvPr/>
        </p:nvSpPr>
        <p:spPr>
          <a:xfrm>
            <a:off x="6690551" y="2974350"/>
            <a:ext cx="1408176" cy="1408176"/>
          </a:xfrm>
          <a:prstGeom prst="ellipse">
            <a:avLst/>
          </a:prstGeom>
          <a:solidFill>
            <a:srgbClr val="FFFFFF"/>
          </a:solidFill>
          <a:ln>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7" name="Oval 36">
            <a:extLst>
              <a:ext uri="{FF2B5EF4-FFF2-40B4-BE49-F238E27FC236}">
                <a16:creationId xmlns:a16="http://schemas.microsoft.com/office/drawing/2014/main" id="{5498F519-629C-4D5B-B54B-1AE2FFFE388F}"/>
              </a:ext>
            </a:extLst>
          </p:cNvPr>
          <p:cNvSpPr/>
          <p:nvPr/>
        </p:nvSpPr>
        <p:spPr>
          <a:xfrm>
            <a:off x="3865465" y="2974350"/>
            <a:ext cx="1408176" cy="1408176"/>
          </a:xfrm>
          <a:prstGeom prst="ellipse">
            <a:avLst/>
          </a:prstGeom>
          <a:solidFill>
            <a:srgbClr val="FFFFFF"/>
          </a:solidFill>
          <a:ln>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8" name="Oval 37">
            <a:extLst>
              <a:ext uri="{FF2B5EF4-FFF2-40B4-BE49-F238E27FC236}">
                <a16:creationId xmlns:a16="http://schemas.microsoft.com/office/drawing/2014/main" id="{B16F3ED3-16A8-4D49-AC02-A4E682CB33C0}"/>
              </a:ext>
            </a:extLst>
          </p:cNvPr>
          <p:cNvSpPr/>
          <p:nvPr/>
        </p:nvSpPr>
        <p:spPr>
          <a:xfrm>
            <a:off x="9510408" y="3021604"/>
            <a:ext cx="1408176" cy="1408176"/>
          </a:xfrm>
          <a:prstGeom prst="ellipse">
            <a:avLst/>
          </a:prstGeom>
          <a:solidFill>
            <a:srgbClr val="FFFFFF"/>
          </a:solidFill>
          <a:ln>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latin typeface="+mj-lt"/>
            </a:endParaRPr>
          </a:p>
        </p:txBody>
      </p:sp>
      <p:sp>
        <p:nvSpPr>
          <p:cNvPr id="39" name="Rectangle 38">
            <a:extLst>
              <a:ext uri="{FF2B5EF4-FFF2-40B4-BE49-F238E27FC236}">
                <a16:creationId xmlns:a16="http://schemas.microsoft.com/office/drawing/2014/main" id="{50EA13D3-6491-4C6E-BD8E-8BA2302B0198}"/>
              </a:ext>
            </a:extLst>
          </p:cNvPr>
          <p:cNvSpPr/>
          <p:nvPr/>
        </p:nvSpPr>
        <p:spPr>
          <a:xfrm>
            <a:off x="1351256" y="1385581"/>
            <a:ext cx="1081142" cy="11392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tx2"/>
                </a:solidFill>
                <a:latin typeface="+mj-lt"/>
                <a:cs typeface="Segoe UI" panose="020B0502040204020203" pitchFamily="34" charset="0"/>
              </a:rPr>
              <a:t>From 1957</a:t>
            </a:r>
          </a:p>
          <a:p>
            <a:pPr algn="ctr"/>
            <a:r>
              <a:rPr lang="en-US" sz="1050" dirty="0">
                <a:solidFill>
                  <a:srgbClr val="000000"/>
                </a:solidFill>
                <a:latin typeface="+mj-lt"/>
                <a:cs typeface="Segoe UI" panose="020B0502040204020203" pitchFamily="34" charset="0"/>
              </a:rPr>
              <a:t>Birth of the first shipping agent in Qatar</a:t>
            </a:r>
          </a:p>
        </p:txBody>
      </p:sp>
      <p:sp>
        <p:nvSpPr>
          <p:cNvPr id="40" name="Rectangle 39">
            <a:extLst>
              <a:ext uri="{FF2B5EF4-FFF2-40B4-BE49-F238E27FC236}">
                <a16:creationId xmlns:a16="http://schemas.microsoft.com/office/drawing/2014/main" id="{D1B90318-AE14-4F4E-8350-21BD3F0A51F0}"/>
              </a:ext>
            </a:extLst>
          </p:cNvPr>
          <p:cNvSpPr/>
          <p:nvPr/>
        </p:nvSpPr>
        <p:spPr>
          <a:xfrm>
            <a:off x="6608986" y="1327106"/>
            <a:ext cx="1460162" cy="11392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a:solidFill>
                  <a:schemeClr val="tx2"/>
                </a:solidFill>
                <a:latin typeface="+mj-lt"/>
                <a:cs typeface="Segoe UI" panose="020B0502040204020203" pitchFamily="34" charset="0"/>
              </a:rPr>
              <a:t>From 2000</a:t>
            </a:r>
          </a:p>
          <a:p>
            <a:pPr algn="ctr"/>
            <a:r>
              <a:rPr lang="en-US" sz="1050">
                <a:solidFill>
                  <a:srgbClr val="000000"/>
                </a:solidFill>
                <a:latin typeface="+mj-lt"/>
                <a:cs typeface="Segoe UI" panose="020B0502040204020203" pitchFamily="34" charset="0"/>
              </a:rPr>
              <a:t>Move forward with Halul offshore and eventual acquisition of Qatar Shipping</a:t>
            </a:r>
          </a:p>
        </p:txBody>
      </p:sp>
      <p:sp>
        <p:nvSpPr>
          <p:cNvPr id="41" name="Rectangle 40">
            <a:extLst>
              <a:ext uri="{FF2B5EF4-FFF2-40B4-BE49-F238E27FC236}">
                <a16:creationId xmlns:a16="http://schemas.microsoft.com/office/drawing/2014/main" id="{CE83E1F5-104D-4C9C-947D-FDBCE7A37620}"/>
              </a:ext>
            </a:extLst>
          </p:cNvPr>
          <p:cNvSpPr/>
          <p:nvPr/>
        </p:nvSpPr>
        <p:spPr>
          <a:xfrm>
            <a:off x="3798227" y="1436270"/>
            <a:ext cx="1460161" cy="11392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a:solidFill>
                  <a:schemeClr val="tx2"/>
                </a:solidFill>
                <a:latin typeface="+mj-lt"/>
                <a:cs typeface="Segoe UI" panose="020B0502040204020203" pitchFamily="34" charset="0"/>
              </a:rPr>
              <a:t>From 1982</a:t>
            </a:r>
          </a:p>
          <a:p>
            <a:pPr algn="ctr"/>
            <a:r>
              <a:rPr lang="en-US" sz="1050">
                <a:solidFill>
                  <a:srgbClr val="000000"/>
                </a:solidFill>
                <a:latin typeface="+mj-lt"/>
                <a:cs typeface="Segoe UI" panose="020B0502040204020203" pitchFamily="34" charset="0"/>
              </a:rPr>
              <a:t>Expand to ship repair and fabrication in Mesaieed</a:t>
            </a:r>
          </a:p>
        </p:txBody>
      </p:sp>
      <p:sp>
        <p:nvSpPr>
          <p:cNvPr id="42" name="Rectangle 41">
            <a:extLst>
              <a:ext uri="{FF2B5EF4-FFF2-40B4-BE49-F238E27FC236}">
                <a16:creationId xmlns:a16="http://schemas.microsoft.com/office/drawing/2014/main" id="{FD58930B-3D09-4E02-96AD-233288209100}"/>
              </a:ext>
            </a:extLst>
          </p:cNvPr>
          <p:cNvSpPr/>
          <p:nvPr/>
        </p:nvSpPr>
        <p:spPr>
          <a:xfrm>
            <a:off x="9485737" y="1445383"/>
            <a:ext cx="1460162" cy="11392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a:solidFill>
                  <a:schemeClr val="tx2"/>
                </a:solidFill>
                <a:latin typeface="+mj-lt"/>
                <a:cs typeface="Segoe UI" panose="020B0502040204020203" pitchFamily="34" charset="0"/>
              </a:rPr>
              <a:t>From 2011</a:t>
            </a:r>
          </a:p>
          <a:p>
            <a:pPr algn="ctr"/>
            <a:r>
              <a:rPr lang="en-US" sz="1050">
                <a:solidFill>
                  <a:srgbClr val="000000"/>
                </a:solidFill>
                <a:latin typeface="+mj-lt"/>
                <a:cs typeface="Segoe UI" panose="020B0502040204020203" pitchFamily="34" charset="0"/>
              </a:rPr>
              <a:t>Strategic transformation and launch of Milaha</a:t>
            </a:r>
          </a:p>
          <a:p>
            <a:pPr algn="ctr"/>
            <a:endParaRPr lang="en-US" sz="1400" b="1">
              <a:solidFill>
                <a:schemeClr val="tx2"/>
              </a:solidFill>
              <a:latin typeface="+mj-lt"/>
              <a:cs typeface="Segoe UI" panose="020B0502040204020203" pitchFamily="34" charset="0"/>
            </a:endParaRPr>
          </a:p>
        </p:txBody>
      </p:sp>
      <p:sp>
        <p:nvSpPr>
          <p:cNvPr id="48" name="Rectangle 47">
            <a:extLst>
              <a:ext uri="{FF2B5EF4-FFF2-40B4-BE49-F238E27FC236}">
                <a16:creationId xmlns:a16="http://schemas.microsoft.com/office/drawing/2014/main" id="{25FA7D3D-3DE1-4D42-B13A-CECC674EE75F}"/>
              </a:ext>
            </a:extLst>
          </p:cNvPr>
          <p:cNvSpPr/>
          <p:nvPr/>
        </p:nvSpPr>
        <p:spPr>
          <a:xfrm>
            <a:off x="990600" y="3463256"/>
            <a:ext cx="1851513" cy="7897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chemeClr val="tx1"/>
                </a:solidFill>
                <a:latin typeface="+mj-lt"/>
                <a:cs typeface="Segoe UI" panose="020B0502040204020203" pitchFamily="34" charset="0"/>
              </a:rPr>
              <a:t>Shipping Agent</a:t>
            </a:r>
          </a:p>
        </p:txBody>
      </p:sp>
      <p:sp>
        <p:nvSpPr>
          <p:cNvPr id="50" name="Rectangle 49">
            <a:extLst>
              <a:ext uri="{FF2B5EF4-FFF2-40B4-BE49-F238E27FC236}">
                <a16:creationId xmlns:a16="http://schemas.microsoft.com/office/drawing/2014/main" id="{D43034E1-9D1C-462C-994B-E976C24AF0F9}"/>
              </a:ext>
            </a:extLst>
          </p:cNvPr>
          <p:cNvSpPr/>
          <p:nvPr/>
        </p:nvSpPr>
        <p:spPr>
          <a:xfrm>
            <a:off x="6683431" y="3364624"/>
            <a:ext cx="1422415" cy="69897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chemeClr val="tx1"/>
                </a:solidFill>
                <a:latin typeface="+mj-lt"/>
                <a:cs typeface="Segoe UI" panose="020B0502040204020203" pitchFamily="34" charset="0"/>
              </a:rPr>
              <a:t>Shipping, Offshore, Supply Chain, Logistics, Gas and Petrochem</a:t>
            </a:r>
          </a:p>
        </p:txBody>
      </p:sp>
      <p:sp>
        <p:nvSpPr>
          <p:cNvPr id="51" name="Rectangle 50">
            <a:extLst>
              <a:ext uri="{FF2B5EF4-FFF2-40B4-BE49-F238E27FC236}">
                <a16:creationId xmlns:a16="http://schemas.microsoft.com/office/drawing/2014/main" id="{7544BA98-3D07-4CF1-894B-90CE1E64875D}"/>
              </a:ext>
            </a:extLst>
          </p:cNvPr>
          <p:cNvSpPr/>
          <p:nvPr/>
        </p:nvSpPr>
        <p:spPr>
          <a:xfrm>
            <a:off x="3655502" y="3456911"/>
            <a:ext cx="1765614" cy="7897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chemeClr val="tx1"/>
                </a:solidFill>
                <a:latin typeface="+mj-lt"/>
                <a:cs typeface="Segoe UI" panose="020B0502040204020203" pitchFamily="34" charset="0"/>
              </a:rPr>
              <a:t>Shipping Company</a:t>
            </a:r>
          </a:p>
        </p:txBody>
      </p:sp>
      <p:sp>
        <p:nvSpPr>
          <p:cNvPr id="52" name="Rectangle 51">
            <a:extLst>
              <a:ext uri="{FF2B5EF4-FFF2-40B4-BE49-F238E27FC236}">
                <a16:creationId xmlns:a16="http://schemas.microsoft.com/office/drawing/2014/main" id="{9301F794-64F3-49EB-9FCF-66A42F0E04ED}"/>
              </a:ext>
            </a:extLst>
          </p:cNvPr>
          <p:cNvSpPr/>
          <p:nvPr/>
        </p:nvSpPr>
        <p:spPr>
          <a:xfrm>
            <a:off x="9418669" y="3319263"/>
            <a:ext cx="1605104" cy="7897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chemeClr val="tx2"/>
                </a:solidFill>
                <a:latin typeface="+mj-lt"/>
                <a:cs typeface="Segoe UI" panose="020B0502040204020203" pitchFamily="34" charset="0"/>
              </a:rPr>
              <a:t>Milaha</a:t>
            </a:r>
            <a:r>
              <a:rPr lang="en-US" sz="1200" dirty="0">
                <a:solidFill>
                  <a:schemeClr val="tx1"/>
                </a:solidFill>
                <a:latin typeface="+mj-lt"/>
                <a:cs typeface="Segoe UI" panose="020B0502040204020203" pitchFamily="34" charset="0"/>
              </a:rPr>
              <a:t> – a key contributor to Qatar’s development and welfare</a:t>
            </a:r>
          </a:p>
        </p:txBody>
      </p:sp>
      <p:pic>
        <p:nvPicPr>
          <p:cNvPr id="53" name="Picture 52" descr="A close up of a logo&#10;&#10;Description generated with very high confidence">
            <a:extLst>
              <a:ext uri="{FF2B5EF4-FFF2-40B4-BE49-F238E27FC236}">
                <a16:creationId xmlns:a16="http://schemas.microsoft.com/office/drawing/2014/main" id="{DDD09CDC-1E5C-4FBA-B504-F556BDE1648D}"/>
              </a:ext>
            </a:extLst>
          </p:cNvPr>
          <p:cNvPicPr>
            <a:picLocks noChangeAspect="1"/>
          </p:cNvPicPr>
          <p:nvPr/>
        </p:nvPicPr>
        <p:blipFill rotWithShape="1">
          <a:blip r:embed="rId8"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7258017" y="2515335"/>
            <a:ext cx="387883" cy="131616"/>
          </a:xfrm>
          <a:prstGeom prst="rect">
            <a:avLst/>
          </a:prstGeom>
        </p:spPr>
      </p:pic>
      <p:pic>
        <p:nvPicPr>
          <p:cNvPr id="54" name="Picture 53" descr="A close up of a logo&#10;&#10;Description generated with very high confidence">
            <a:extLst>
              <a:ext uri="{FF2B5EF4-FFF2-40B4-BE49-F238E27FC236}">
                <a16:creationId xmlns:a16="http://schemas.microsoft.com/office/drawing/2014/main" id="{DBDFB7D1-86D1-414F-A268-B55CA23F798C}"/>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b="22122"/>
          <a:stretch/>
        </p:blipFill>
        <p:spPr>
          <a:xfrm>
            <a:off x="6614496" y="2540009"/>
            <a:ext cx="288737" cy="224863"/>
          </a:xfrm>
          <a:prstGeom prst="rect">
            <a:avLst/>
          </a:prstGeom>
        </p:spPr>
      </p:pic>
      <p:pic>
        <p:nvPicPr>
          <p:cNvPr id="55" name="Picture 54" descr="A close up of a logo&#10;&#10;Description generated with very high confidence">
            <a:extLst>
              <a:ext uri="{FF2B5EF4-FFF2-40B4-BE49-F238E27FC236}">
                <a16:creationId xmlns:a16="http://schemas.microsoft.com/office/drawing/2014/main" id="{D053C360-B27C-48A2-A162-0E94DFAA38FF}"/>
              </a:ext>
            </a:extLst>
          </p:cNvPr>
          <p:cNvPicPr>
            <a:picLocks noChangeAspect="1"/>
          </p:cNvPicPr>
          <p:nvPr/>
        </p:nvPicPr>
        <p:blipFill rotWithShape="1">
          <a:blip r:embed="rId10" cstate="email">
            <a:duotone>
              <a:schemeClr val="accent1">
                <a:shade val="45000"/>
                <a:satMod val="135000"/>
              </a:schemeClr>
              <a:prstClr val="white"/>
            </a:duotone>
            <a:extLst>
              <a:ext uri="{28A0092B-C50C-407E-A947-70E740481C1C}">
                <a14:useLocalDpi xmlns:a14="http://schemas.microsoft.com/office/drawing/2010/main"/>
              </a:ext>
            </a:extLst>
          </a:blip>
          <a:srcRect b="26667"/>
          <a:stretch/>
        </p:blipFill>
        <p:spPr>
          <a:xfrm flipH="1">
            <a:off x="6948664" y="2612716"/>
            <a:ext cx="246959" cy="171341"/>
          </a:xfrm>
          <a:prstGeom prst="rect">
            <a:avLst/>
          </a:prstGeom>
        </p:spPr>
      </p:pic>
      <p:pic>
        <p:nvPicPr>
          <p:cNvPr id="56" name="Picture 55" descr="A close up of a logo&#10;&#10;Description generated with very high confidence">
            <a:extLst>
              <a:ext uri="{FF2B5EF4-FFF2-40B4-BE49-F238E27FC236}">
                <a16:creationId xmlns:a16="http://schemas.microsoft.com/office/drawing/2014/main" id="{827AF070-F94E-4DDE-A77A-1694B1AC38FE}"/>
              </a:ext>
            </a:extLst>
          </p:cNvPr>
          <p:cNvPicPr>
            <a:picLocks noChangeAspect="1"/>
          </p:cNvPicPr>
          <p:nvPr/>
        </p:nvPicPr>
        <p:blipFill rotWithShape="1">
          <a:blip r:embed="rId11"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7194341" y="2620552"/>
            <a:ext cx="515234" cy="163505"/>
          </a:xfrm>
          <a:prstGeom prst="rect">
            <a:avLst/>
          </a:prstGeom>
        </p:spPr>
      </p:pic>
      <p:pic>
        <p:nvPicPr>
          <p:cNvPr id="57" name="Picture 56" descr="A close up of a logo&#10;&#10;Description generated with very high confidence">
            <a:extLst>
              <a:ext uri="{FF2B5EF4-FFF2-40B4-BE49-F238E27FC236}">
                <a16:creationId xmlns:a16="http://schemas.microsoft.com/office/drawing/2014/main" id="{BF0BEB64-97AA-4AE0-A71B-E750790FA64C}"/>
              </a:ext>
            </a:extLst>
          </p:cNvPr>
          <p:cNvPicPr>
            <a:picLocks noChangeAspect="1"/>
          </p:cNvPicPr>
          <p:nvPr/>
        </p:nvPicPr>
        <p:blipFill rotWithShape="1">
          <a:blip r:embed="rId12"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7311646" y="2306608"/>
            <a:ext cx="280625" cy="169235"/>
          </a:xfrm>
          <a:prstGeom prst="rect">
            <a:avLst/>
          </a:prstGeom>
        </p:spPr>
      </p:pic>
      <p:pic>
        <p:nvPicPr>
          <p:cNvPr id="58" name="Picture 57" descr="A close up of a logo&#10;&#10;Description generated with very high confidence">
            <a:extLst>
              <a:ext uri="{FF2B5EF4-FFF2-40B4-BE49-F238E27FC236}">
                <a16:creationId xmlns:a16="http://schemas.microsoft.com/office/drawing/2014/main" id="{E298627B-1436-4674-A22F-F3060E96EB89}"/>
              </a:ext>
            </a:extLst>
          </p:cNvPr>
          <p:cNvPicPr>
            <a:picLocks noChangeAspect="1"/>
          </p:cNvPicPr>
          <p:nvPr/>
        </p:nvPicPr>
        <p:blipFill rotWithShape="1">
          <a:blip r:embed="rId8"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216107" y="2628615"/>
            <a:ext cx="387883" cy="131616"/>
          </a:xfrm>
          <a:prstGeom prst="rect">
            <a:avLst/>
          </a:prstGeom>
        </p:spPr>
      </p:pic>
      <p:pic>
        <p:nvPicPr>
          <p:cNvPr id="59" name="Picture 58" descr="A close up of a logo&#10;&#10;Description generated with very high confidence">
            <a:extLst>
              <a:ext uri="{FF2B5EF4-FFF2-40B4-BE49-F238E27FC236}">
                <a16:creationId xmlns:a16="http://schemas.microsoft.com/office/drawing/2014/main" id="{B2ADB724-0CBE-45BD-BE52-F8CD5DA588B0}"/>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b="22122"/>
          <a:stretch/>
        </p:blipFill>
        <p:spPr>
          <a:xfrm>
            <a:off x="3927370" y="2550332"/>
            <a:ext cx="288737" cy="224863"/>
          </a:xfrm>
          <a:prstGeom prst="rect">
            <a:avLst/>
          </a:prstGeom>
        </p:spPr>
      </p:pic>
      <p:pic>
        <p:nvPicPr>
          <p:cNvPr id="60" name="Picture 59" descr="A close up of a logo&#10;&#10;Description generated with very high confidence">
            <a:extLst>
              <a:ext uri="{FF2B5EF4-FFF2-40B4-BE49-F238E27FC236}">
                <a16:creationId xmlns:a16="http://schemas.microsoft.com/office/drawing/2014/main" id="{66E2BCEF-E162-4091-A428-94DADF41D103}"/>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b="22122"/>
          <a:stretch/>
        </p:blipFill>
        <p:spPr>
          <a:xfrm>
            <a:off x="1449421" y="2507759"/>
            <a:ext cx="288737" cy="224863"/>
          </a:xfrm>
          <a:prstGeom prst="rect">
            <a:avLst/>
          </a:prstGeom>
        </p:spPr>
      </p:pic>
      <p:pic>
        <p:nvPicPr>
          <p:cNvPr id="61" name="Picture 7" descr="MILAHA_M&amp;L_LOGO_EN_RGB.png">
            <a:extLst>
              <a:ext uri="{FF2B5EF4-FFF2-40B4-BE49-F238E27FC236}">
                <a16:creationId xmlns:a16="http://schemas.microsoft.com/office/drawing/2014/main" id="{2B9D5652-44A5-4590-9E1E-60494DAE15FA}"/>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b="34536"/>
          <a:stretch/>
        </p:blipFill>
        <p:spPr bwMode="auto">
          <a:xfrm>
            <a:off x="9765816" y="2353862"/>
            <a:ext cx="1082115" cy="431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5" descr="A close up of a logo&#10;&#10;Description generated with very high confidence">
            <a:extLst>
              <a:ext uri="{FF2B5EF4-FFF2-40B4-BE49-F238E27FC236}">
                <a16:creationId xmlns:a16="http://schemas.microsoft.com/office/drawing/2014/main" id="{12330BF6-0AA3-4A50-9537-8E8B15A6EF79}"/>
              </a:ext>
            </a:extLst>
          </p:cNvPr>
          <p:cNvPicPr>
            <a:picLocks noChangeAspect="1"/>
          </p:cNvPicPr>
          <p:nvPr/>
        </p:nvPicPr>
        <p:blipFill rotWithShape="1">
          <a:blip r:embed="rId8"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1755300" y="2581143"/>
            <a:ext cx="387883" cy="131616"/>
          </a:xfrm>
          <a:prstGeom prst="rect">
            <a:avLst/>
          </a:prstGeom>
        </p:spPr>
      </p:pic>
      <p:pic>
        <p:nvPicPr>
          <p:cNvPr id="71" name="Picture 70" descr="A close up of a logo&#10;&#10;Description generated with very high confidence">
            <a:extLst>
              <a:ext uri="{FF2B5EF4-FFF2-40B4-BE49-F238E27FC236}">
                <a16:creationId xmlns:a16="http://schemas.microsoft.com/office/drawing/2014/main" id="{130E4D6C-4EAE-4BC8-846F-C8F247C30047}"/>
              </a:ext>
            </a:extLst>
          </p:cNvPr>
          <p:cNvPicPr>
            <a:picLocks noChangeAspect="1"/>
          </p:cNvPicPr>
          <p:nvPr/>
        </p:nvPicPr>
        <p:blipFill rotWithShape="1">
          <a:blip r:embed="rId14" cstate="email">
            <a:duotone>
              <a:schemeClr val="accent1">
                <a:shade val="45000"/>
                <a:satMod val="135000"/>
              </a:schemeClr>
              <a:prstClr val="white"/>
            </a:duotone>
            <a:extLst>
              <a:ext uri="{28A0092B-C50C-407E-A947-70E740481C1C}">
                <a14:useLocalDpi xmlns:a14="http://schemas.microsoft.com/office/drawing/2010/main"/>
              </a:ext>
            </a:extLst>
          </a:blip>
          <a:srcRect b="23029"/>
          <a:stretch/>
        </p:blipFill>
        <p:spPr>
          <a:xfrm>
            <a:off x="4539363" y="2429509"/>
            <a:ext cx="434819" cy="334685"/>
          </a:xfrm>
          <a:prstGeom prst="rect">
            <a:avLst/>
          </a:prstGeom>
        </p:spPr>
      </p:pic>
      <p:pic>
        <p:nvPicPr>
          <p:cNvPr id="72" name="Picture 71" descr="A close up of a logo&#10;&#10;Description generated with very high confidence">
            <a:extLst>
              <a:ext uri="{FF2B5EF4-FFF2-40B4-BE49-F238E27FC236}">
                <a16:creationId xmlns:a16="http://schemas.microsoft.com/office/drawing/2014/main" id="{78411B02-0D6B-46C0-B104-A76833946234}"/>
              </a:ext>
            </a:extLst>
          </p:cNvPr>
          <p:cNvPicPr>
            <a:picLocks noChangeAspect="1"/>
          </p:cNvPicPr>
          <p:nvPr/>
        </p:nvPicPr>
        <p:blipFill rotWithShape="1">
          <a:blip r:embed="rId15" cstate="email">
            <a:duotone>
              <a:schemeClr val="accent1">
                <a:shade val="45000"/>
                <a:satMod val="135000"/>
              </a:schemeClr>
              <a:prstClr val="white"/>
            </a:duotone>
            <a:extLst>
              <a:ext uri="{28A0092B-C50C-407E-A947-70E740481C1C}">
                <a14:useLocalDpi xmlns:a14="http://schemas.microsoft.com/office/drawing/2010/main"/>
              </a:ext>
            </a:extLst>
          </a:blip>
          <a:srcRect b="23029"/>
          <a:stretch/>
        </p:blipFill>
        <p:spPr>
          <a:xfrm>
            <a:off x="7682553" y="2496296"/>
            <a:ext cx="354111" cy="272563"/>
          </a:xfrm>
          <a:prstGeom prst="rect">
            <a:avLst/>
          </a:prstGeom>
        </p:spPr>
      </p:pic>
      <p:sp>
        <p:nvSpPr>
          <p:cNvPr id="73" name="Rectangle 72">
            <a:extLst>
              <a:ext uri="{FF2B5EF4-FFF2-40B4-BE49-F238E27FC236}">
                <a16:creationId xmlns:a16="http://schemas.microsoft.com/office/drawing/2014/main" id="{9A7AAC7C-BDF0-441E-9137-4E924E237404}"/>
              </a:ext>
            </a:extLst>
          </p:cNvPr>
          <p:cNvSpPr/>
          <p:nvPr/>
        </p:nvSpPr>
        <p:spPr>
          <a:xfrm>
            <a:off x="990600" y="4691732"/>
            <a:ext cx="1964035" cy="78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spcAft>
                <a:spcPts val="600"/>
              </a:spcAft>
              <a:buFont typeface="Arial" panose="020B0604020202020204" pitchFamily="34" charset="0"/>
              <a:buChar char="•"/>
            </a:pPr>
            <a:r>
              <a:rPr lang="en-US" sz="1100" dirty="0">
                <a:solidFill>
                  <a:schemeClr val="bg1"/>
                </a:solidFill>
                <a:latin typeface="+mj-lt"/>
                <a:cs typeface="Segoe UI" panose="020B0502040204020203" pitchFamily="34" charset="0"/>
              </a:rPr>
              <a:t>Founding of Qatar National Navigation &amp; Transport Company (QNNTC), the </a:t>
            </a:r>
            <a:r>
              <a:rPr lang="en-US" sz="1100" b="1" dirty="0">
                <a:solidFill>
                  <a:schemeClr val="bg1"/>
                </a:solidFill>
                <a:latin typeface="+mj-lt"/>
                <a:cs typeface="Segoe UI" panose="020B0502040204020203" pitchFamily="34" charset="0"/>
              </a:rPr>
              <a:t>first shipping agent in Qatar</a:t>
            </a:r>
          </a:p>
          <a:p>
            <a:pPr marL="171450" indent="-171450">
              <a:spcAft>
                <a:spcPts val="600"/>
              </a:spcAft>
              <a:buFont typeface="Arial" panose="020B0604020202020204" pitchFamily="34" charset="0"/>
              <a:buChar char="•"/>
            </a:pPr>
            <a:r>
              <a:rPr lang="en-US" sz="1100" dirty="0">
                <a:solidFill>
                  <a:schemeClr val="bg1"/>
                </a:solidFill>
                <a:latin typeface="+mj-lt"/>
                <a:cs typeface="Segoe UI" panose="020B0502040204020203" pitchFamily="34" charset="0"/>
              </a:rPr>
              <a:t>Launch of </a:t>
            </a:r>
            <a:r>
              <a:rPr lang="en-US" sz="1100" b="1" dirty="0">
                <a:solidFill>
                  <a:schemeClr val="bg1"/>
                </a:solidFill>
                <a:latin typeface="+mj-lt"/>
                <a:cs typeface="Segoe UI" panose="020B0502040204020203" pitchFamily="34" charset="0"/>
              </a:rPr>
              <a:t>Marine Transport Services </a:t>
            </a:r>
            <a:r>
              <a:rPr lang="en-US" sz="1100" dirty="0">
                <a:solidFill>
                  <a:schemeClr val="bg1"/>
                </a:solidFill>
                <a:latin typeface="+mj-lt"/>
                <a:cs typeface="Segoe UI" panose="020B0502040204020203" pitchFamily="34" charset="0"/>
              </a:rPr>
              <a:t>in Doha Port</a:t>
            </a:r>
          </a:p>
          <a:p>
            <a:pPr marL="171450" indent="-171450">
              <a:spcAft>
                <a:spcPts val="600"/>
              </a:spcAft>
              <a:buFont typeface="Arial" panose="020B0604020202020204" pitchFamily="34" charset="0"/>
              <a:buChar char="•"/>
            </a:pPr>
            <a:endParaRPr lang="en-US" sz="1100" dirty="0">
              <a:solidFill>
                <a:schemeClr val="bg1"/>
              </a:solidFill>
              <a:latin typeface="+mj-lt"/>
              <a:cs typeface="Segoe UI" panose="020B0502040204020203" pitchFamily="34" charset="0"/>
            </a:endParaRPr>
          </a:p>
          <a:p>
            <a:pPr marL="171450" indent="-171450">
              <a:spcAft>
                <a:spcPts val="600"/>
              </a:spcAft>
              <a:buFont typeface="Arial" panose="020B0604020202020204" pitchFamily="34" charset="0"/>
              <a:buChar char="•"/>
            </a:pPr>
            <a:endParaRPr lang="en-US" sz="1100" dirty="0">
              <a:solidFill>
                <a:schemeClr val="bg1"/>
              </a:solidFill>
              <a:latin typeface="+mj-lt"/>
              <a:cs typeface="Segoe UI" panose="020B0502040204020203" pitchFamily="34" charset="0"/>
            </a:endParaRPr>
          </a:p>
        </p:txBody>
      </p:sp>
      <p:sp>
        <p:nvSpPr>
          <p:cNvPr id="74" name="Rectangle 73">
            <a:extLst>
              <a:ext uri="{FF2B5EF4-FFF2-40B4-BE49-F238E27FC236}">
                <a16:creationId xmlns:a16="http://schemas.microsoft.com/office/drawing/2014/main" id="{DE7BA969-C0B3-4E9C-8E13-5C56A154EDDA}"/>
              </a:ext>
            </a:extLst>
          </p:cNvPr>
          <p:cNvSpPr/>
          <p:nvPr/>
        </p:nvSpPr>
        <p:spPr>
          <a:xfrm>
            <a:off x="3645434" y="4691732"/>
            <a:ext cx="1820980" cy="78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First fully integrated </a:t>
            </a:r>
            <a:r>
              <a:rPr lang="en-US" sz="1100" b="1">
                <a:solidFill>
                  <a:schemeClr val="bg1"/>
                </a:solidFill>
                <a:latin typeface="+mj-lt"/>
                <a:cs typeface="Segoe UI" panose="020B0502040204020203" pitchFamily="34" charset="0"/>
              </a:rPr>
              <a:t>ship repair and fabrication </a:t>
            </a:r>
            <a:r>
              <a:rPr lang="en-US" sz="1100">
                <a:solidFill>
                  <a:schemeClr val="bg1"/>
                </a:solidFill>
                <a:latin typeface="+mj-lt"/>
                <a:cs typeface="Segoe UI" panose="020B0502040204020203" pitchFamily="34" charset="0"/>
              </a:rPr>
              <a:t>facility in Mesaieed</a:t>
            </a:r>
          </a:p>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Co-founded </a:t>
            </a:r>
            <a:r>
              <a:rPr lang="en-US" sz="1100" b="1">
                <a:solidFill>
                  <a:schemeClr val="bg1"/>
                </a:solidFill>
                <a:latin typeface="+mj-lt"/>
                <a:cs typeface="Segoe UI" panose="020B0502040204020203" pitchFamily="34" charset="0"/>
              </a:rPr>
              <a:t>Qatar Shipping</a:t>
            </a:r>
          </a:p>
        </p:txBody>
      </p:sp>
      <p:sp>
        <p:nvSpPr>
          <p:cNvPr id="95" name="Rectangle 94">
            <a:extLst>
              <a:ext uri="{FF2B5EF4-FFF2-40B4-BE49-F238E27FC236}">
                <a16:creationId xmlns:a16="http://schemas.microsoft.com/office/drawing/2014/main" id="{8140DC5E-A322-4BD5-86DC-E253AB1FF621}"/>
              </a:ext>
            </a:extLst>
          </p:cNvPr>
          <p:cNvSpPr/>
          <p:nvPr/>
        </p:nvSpPr>
        <p:spPr>
          <a:xfrm>
            <a:off x="6468780" y="4691732"/>
            <a:ext cx="1773051" cy="78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Co-founded </a:t>
            </a:r>
            <a:r>
              <a:rPr lang="en-US" sz="1100" b="1">
                <a:solidFill>
                  <a:schemeClr val="bg1"/>
                </a:solidFill>
                <a:latin typeface="+mj-lt"/>
                <a:cs typeface="Segoe UI" panose="020B0502040204020203" pitchFamily="34" charset="0"/>
              </a:rPr>
              <a:t>Halul Offshore </a:t>
            </a:r>
            <a:r>
              <a:rPr lang="en-US" sz="1100">
                <a:solidFill>
                  <a:schemeClr val="bg1"/>
                </a:solidFill>
                <a:latin typeface="+mj-lt"/>
                <a:cs typeface="Segoe UI" panose="020B0502040204020203" pitchFamily="34" charset="0"/>
              </a:rPr>
              <a:t>Services</a:t>
            </a:r>
          </a:p>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Merger and acquisition of Qatar Shipping and Halul Offshore Services</a:t>
            </a:r>
          </a:p>
          <a:p>
            <a:pPr marL="171450" indent="-171450">
              <a:spcAft>
                <a:spcPts val="600"/>
              </a:spcAft>
              <a:buFont typeface="Arial" panose="020B0604020202020204" pitchFamily="34" charset="0"/>
              <a:buChar char="•"/>
            </a:pPr>
            <a:endParaRPr lang="en-US" sz="1100">
              <a:solidFill>
                <a:schemeClr val="bg1"/>
              </a:solidFill>
              <a:latin typeface="+mj-lt"/>
              <a:cs typeface="Segoe UI" panose="020B0502040204020203" pitchFamily="34" charset="0"/>
            </a:endParaRPr>
          </a:p>
        </p:txBody>
      </p:sp>
      <p:sp>
        <p:nvSpPr>
          <p:cNvPr id="96" name="Rectangle 95">
            <a:extLst>
              <a:ext uri="{FF2B5EF4-FFF2-40B4-BE49-F238E27FC236}">
                <a16:creationId xmlns:a16="http://schemas.microsoft.com/office/drawing/2014/main" id="{564F600E-E1A7-42C7-AFC0-875EA4DB7EFD}"/>
              </a:ext>
            </a:extLst>
          </p:cNvPr>
          <p:cNvSpPr/>
          <p:nvPr/>
        </p:nvSpPr>
        <p:spPr>
          <a:xfrm>
            <a:off x="9281956" y="4688293"/>
            <a:ext cx="2118911" cy="661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Strategic transformation and launch of </a:t>
            </a:r>
            <a:r>
              <a:rPr lang="en-US" sz="1100" b="1">
                <a:solidFill>
                  <a:schemeClr val="bg1"/>
                </a:solidFill>
                <a:latin typeface="+mj-lt"/>
                <a:cs typeface="Segoe UI" panose="020B0502040204020203" pitchFamily="34" charset="0"/>
              </a:rPr>
              <a:t>Milaha</a:t>
            </a:r>
          </a:p>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Launch of offices and operations in Singapore, Kuwait, Oman, Pakistan, India, Nigeria, and Iraq</a:t>
            </a:r>
          </a:p>
          <a:p>
            <a:pPr marL="171450" indent="-171450">
              <a:spcAft>
                <a:spcPts val="600"/>
              </a:spcAft>
              <a:buFont typeface="Arial" panose="020B0604020202020204" pitchFamily="34" charset="0"/>
              <a:buChar char="•"/>
            </a:pPr>
            <a:r>
              <a:rPr lang="en-US" sz="1100">
                <a:solidFill>
                  <a:schemeClr val="bg1"/>
                </a:solidFill>
                <a:latin typeface="+mj-lt"/>
                <a:cs typeface="Segoe UI" panose="020B0502040204020203" pitchFamily="34" charset="0"/>
              </a:rPr>
              <a:t>Establishment of </a:t>
            </a:r>
            <a:r>
              <a:rPr lang="en-US" sz="1100" b="1" err="1">
                <a:solidFill>
                  <a:schemeClr val="bg1"/>
                </a:solidFill>
                <a:latin typeface="+mj-lt"/>
                <a:cs typeface="Segoe UI" panose="020B0502040204020203" pitchFamily="34" charset="0"/>
              </a:rPr>
              <a:t>QTerminals</a:t>
            </a:r>
            <a:r>
              <a:rPr lang="en-US" sz="1100" b="1">
                <a:solidFill>
                  <a:schemeClr val="bg1"/>
                </a:solidFill>
                <a:latin typeface="+mj-lt"/>
                <a:cs typeface="Segoe UI" panose="020B0502040204020203" pitchFamily="34" charset="0"/>
              </a:rPr>
              <a:t> </a:t>
            </a:r>
            <a:r>
              <a:rPr lang="en-US" sz="1100">
                <a:solidFill>
                  <a:schemeClr val="bg1"/>
                </a:solidFill>
                <a:latin typeface="+mj-lt"/>
                <a:cs typeface="Segoe UI" panose="020B0502040204020203" pitchFamily="34" charset="0"/>
              </a:rPr>
              <a:t>and</a:t>
            </a:r>
            <a:r>
              <a:rPr lang="en-US" sz="1100" b="1">
                <a:solidFill>
                  <a:schemeClr val="bg1"/>
                </a:solidFill>
                <a:latin typeface="+mj-lt"/>
                <a:cs typeface="Segoe UI" panose="020B0502040204020203" pitchFamily="34" charset="0"/>
              </a:rPr>
              <a:t> Milaha Logistics City</a:t>
            </a:r>
          </a:p>
        </p:txBody>
      </p:sp>
    </p:spTree>
    <p:extLst>
      <p:ext uri="{BB962C8B-B14F-4D97-AF65-F5344CB8AC3E}">
        <p14:creationId xmlns:p14="http://schemas.microsoft.com/office/powerpoint/2010/main" val="69011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5C3961C-7396-479C-A730-E3BB15677EB3}"/>
              </a:ext>
            </a:extLst>
          </p:cNvPr>
          <p:cNvGraphicFramePr>
            <a:graphicFrameLocks noChangeAspect="1"/>
          </p:cNvGraphicFramePr>
          <p:nvPr>
            <p:custDataLst>
              <p:tags r:id="rId2"/>
            </p:custDataLst>
            <p:extLst>
              <p:ext uri="{D42A27DB-BD31-4B8C-83A1-F6EECF244321}">
                <p14:modId xmlns:p14="http://schemas.microsoft.com/office/powerpoint/2010/main" val="1165054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3" name="think-cell Slide" r:id="rId6" imgW="421" imgH="420" progId="TCLayout.ActiveDocument.1">
                  <p:embed/>
                </p:oleObj>
              </mc:Choice>
              <mc:Fallback>
                <p:oleObj name="think-cell Slide" r:id="rId6" imgW="421" imgH="420" progId="TCLayout.ActiveDocument.1">
                  <p:embed/>
                  <p:pic>
                    <p:nvPicPr>
                      <p:cNvPr id="2" name="Object 1" hidden="1">
                        <a:extLst>
                          <a:ext uri="{FF2B5EF4-FFF2-40B4-BE49-F238E27FC236}">
                            <a16:creationId xmlns:a16="http://schemas.microsoft.com/office/drawing/2014/main" id="{55C3961C-7396-479C-A730-E3BB15677EB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99390DE-B598-41CD-BD54-661DA7DB6D34}"/>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15" name="Rectangle 14">
            <a:extLst>
              <a:ext uri="{FF2B5EF4-FFF2-40B4-BE49-F238E27FC236}">
                <a16:creationId xmlns:a16="http://schemas.microsoft.com/office/drawing/2014/main" id="{009CF488-D495-4A27-99D6-48ACC9EF5C4B}"/>
              </a:ext>
            </a:extLst>
          </p:cNvPr>
          <p:cNvSpPr/>
          <p:nvPr/>
        </p:nvSpPr>
        <p:spPr>
          <a:xfrm>
            <a:off x="0" y="1066800"/>
            <a:ext cx="5808054" cy="5289551"/>
          </a:xfrm>
          <a:prstGeom prst="rect">
            <a:avLst/>
          </a:prstGeom>
          <a:solidFill>
            <a:srgbClr val="7030A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000000"/>
              </a:solidFill>
              <a:latin typeface="+mj-lt"/>
            </a:endParaRPr>
          </a:p>
        </p:txBody>
      </p:sp>
      <p:sp>
        <p:nvSpPr>
          <p:cNvPr id="20481" name="Title 3"/>
          <p:cNvSpPr>
            <a:spLocks noGrp="1"/>
          </p:cNvSpPr>
          <p:nvPr>
            <p:ph type="title"/>
          </p:nvPr>
        </p:nvSpPr>
        <p:spPr/>
        <p:txBody>
          <a:bodyPr/>
          <a:lstStyle/>
          <a:p>
            <a:r>
              <a:rPr lang="en-US" sz="2800" dirty="0">
                <a:latin typeface="Calibri" charset="0"/>
                <a:ea typeface="ヒラギノ角ゴ Pro W3" charset="0"/>
              </a:rPr>
              <a:t>Qatar’s leading Marine and Logistics company</a:t>
            </a:r>
          </a:p>
        </p:txBody>
      </p:sp>
      <p:sp>
        <p:nvSpPr>
          <p:cNvPr id="20485" name="Slide Number Placeholder 8"/>
          <p:cNvSpPr>
            <a:spLocks noGrp="1"/>
          </p:cNvSpPr>
          <p:nvPr>
            <p:ph type="sldNum" sz="quarter" idx="4294967295"/>
          </p:nvPr>
        </p:nvSpPr>
        <p:spPr bwMode="auto">
          <a:xfrm>
            <a:off x="8802001" y="6388658"/>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37E7634E-1AE7-D64E-A66E-064468144F30}" type="slidenum">
              <a:rPr lang="en-US" sz="1200">
                <a:solidFill>
                  <a:srgbClr val="5C068C"/>
                </a:solidFill>
                <a:latin typeface="Calibri" charset="0"/>
                <a:cs typeface="Tahoma" charset="0"/>
              </a:rPr>
              <a:pPr eaLnBrk="1" hangingPunct="1"/>
              <a:t>3</a:t>
            </a:fld>
            <a:endParaRPr lang="en-US" sz="1200" dirty="0">
              <a:solidFill>
                <a:srgbClr val="5C068C"/>
              </a:solidFill>
              <a:latin typeface="Calibri" charset="0"/>
              <a:cs typeface="Tahoma" charset="0"/>
            </a:endParaRPr>
          </a:p>
        </p:txBody>
      </p:sp>
      <p:grpSp>
        <p:nvGrpSpPr>
          <p:cNvPr id="4" name="Group 3">
            <a:extLst>
              <a:ext uri="{FF2B5EF4-FFF2-40B4-BE49-F238E27FC236}">
                <a16:creationId xmlns:a16="http://schemas.microsoft.com/office/drawing/2014/main" id="{1495711A-76C5-47E7-966C-DCDA0C4360A9}"/>
              </a:ext>
            </a:extLst>
          </p:cNvPr>
          <p:cNvGrpSpPr/>
          <p:nvPr/>
        </p:nvGrpSpPr>
        <p:grpSpPr>
          <a:xfrm>
            <a:off x="487488" y="1469121"/>
            <a:ext cx="5160525" cy="709851"/>
            <a:chOff x="354225" y="3237470"/>
            <a:chExt cx="4258963" cy="709851"/>
          </a:xfrm>
        </p:grpSpPr>
        <p:sp>
          <p:nvSpPr>
            <p:cNvPr id="31" name="TextBox 30">
              <a:extLst>
                <a:ext uri="{FF2B5EF4-FFF2-40B4-BE49-F238E27FC236}">
                  <a16:creationId xmlns:a16="http://schemas.microsoft.com/office/drawing/2014/main" id="{1BBC1F3A-DA01-4504-99F4-67C69A7F9717}"/>
                </a:ext>
              </a:extLst>
            </p:cNvPr>
            <p:cNvSpPr txBox="1"/>
            <p:nvPr/>
          </p:nvSpPr>
          <p:spPr>
            <a:xfrm>
              <a:off x="354225" y="3237470"/>
              <a:ext cx="4011827" cy="369333"/>
            </a:xfrm>
            <a:prstGeom prst="rect">
              <a:avLst/>
            </a:prstGeom>
            <a:noFill/>
          </p:spPr>
          <p:txBody>
            <a:bodyPr wrap="square" rtlCol="0">
              <a:spAutoFit/>
            </a:bodyPr>
            <a:lstStyle/>
            <a:p>
              <a:r>
                <a:rPr lang="en-US" b="1" dirty="0">
                  <a:solidFill>
                    <a:schemeClr val="bg1"/>
                  </a:solidFill>
                  <a:latin typeface="+mj-lt"/>
                  <a:ea typeface="Ubuntu" charset="0"/>
                  <a:cs typeface="Segoe UI" panose="020B0502040204020203" pitchFamily="34" charset="0"/>
                </a:rPr>
                <a:t>Company Registration No. 1</a:t>
              </a:r>
            </a:p>
          </p:txBody>
        </p:sp>
        <p:sp>
          <p:nvSpPr>
            <p:cNvPr id="32" name="TextBox 31">
              <a:extLst>
                <a:ext uri="{FF2B5EF4-FFF2-40B4-BE49-F238E27FC236}">
                  <a16:creationId xmlns:a16="http://schemas.microsoft.com/office/drawing/2014/main" id="{0FABAB69-4F47-445C-A9D4-ABFEBDAC82B4}"/>
                </a:ext>
              </a:extLst>
            </p:cNvPr>
            <p:cNvSpPr txBox="1"/>
            <p:nvPr/>
          </p:nvSpPr>
          <p:spPr>
            <a:xfrm>
              <a:off x="354225" y="3639544"/>
              <a:ext cx="4258963" cy="307777"/>
            </a:xfrm>
            <a:prstGeom prst="rect">
              <a:avLst/>
            </a:prstGeom>
            <a:noFill/>
          </p:spPr>
          <p:txBody>
            <a:bodyPr wrap="square" rtlCol="0">
              <a:spAutoFit/>
            </a:bodyPr>
            <a:lstStyle/>
            <a:p>
              <a:pPr marL="285750" indent="-285750">
                <a:buFont typeface="Wingdings" panose="05000000000000000000" pitchFamily="2" charset="2"/>
                <a:buChar char="§"/>
              </a:pPr>
              <a:r>
                <a:rPr lang="en-US" sz="1400" dirty="0">
                  <a:solidFill>
                    <a:schemeClr val="bg1"/>
                  </a:solidFill>
                  <a:latin typeface="+mj-lt"/>
                  <a:ea typeface="Ubuntu Light" charset="0"/>
                  <a:cs typeface="Segoe UI" panose="020B0502040204020203" pitchFamily="34" charset="0"/>
                </a:rPr>
                <a:t>Qatar’s first ever commercial license</a:t>
              </a:r>
            </a:p>
          </p:txBody>
        </p:sp>
      </p:grpSp>
      <p:grpSp>
        <p:nvGrpSpPr>
          <p:cNvPr id="5" name="Group 4">
            <a:extLst>
              <a:ext uri="{FF2B5EF4-FFF2-40B4-BE49-F238E27FC236}">
                <a16:creationId xmlns:a16="http://schemas.microsoft.com/office/drawing/2014/main" id="{B13ED90F-5FBB-41A2-B479-D0A451656EC5}"/>
              </a:ext>
            </a:extLst>
          </p:cNvPr>
          <p:cNvGrpSpPr/>
          <p:nvPr/>
        </p:nvGrpSpPr>
        <p:grpSpPr>
          <a:xfrm>
            <a:off x="634651" y="2566383"/>
            <a:ext cx="5160525" cy="655667"/>
            <a:chOff x="354225" y="4874634"/>
            <a:chExt cx="4258963" cy="655667"/>
          </a:xfrm>
        </p:grpSpPr>
        <p:sp>
          <p:nvSpPr>
            <p:cNvPr id="33" name="TextBox 32">
              <a:extLst>
                <a:ext uri="{FF2B5EF4-FFF2-40B4-BE49-F238E27FC236}">
                  <a16:creationId xmlns:a16="http://schemas.microsoft.com/office/drawing/2014/main" id="{479F0A62-DFF5-4AAA-9CC9-577DE814A78A}"/>
                </a:ext>
              </a:extLst>
            </p:cNvPr>
            <p:cNvSpPr txBox="1"/>
            <p:nvPr/>
          </p:nvSpPr>
          <p:spPr>
            <a:xfrm>
              <a:off x="354225" y="4874634"/>
              <a:ext cx="4011827" cy="369333"/>
            </a:xfrm>
            <a:prstGeom prst="rect">
              <a:avLst/>
            </a:prstGeom>
            <a:noFill/>
          </p:spPr>
          <p:txBody>
            <a:bodyPr wrap="square" rtlCol="0">
              <a:spAutoFit/>
            </a:bodyPr>
            <a:lstStyle/>
            <a:p>
              <a:endParaRPr lang="en-US" b="1" dirty="0">
                <a:solidFill>
                  <a:schemeClr val="bg1"/>
                </a:solidFill>
                <a:latin typeface="+mj-lt"/>
                <a:ea typeface="Ubuntu" charset="0"/>
                <a:cs typeface="Segoe UI" panose="020B0502040204020203" pitchFamily="34" charset="0"/>
              </a:endParaRPr>
            </a:p>
          </p:txBody>
        </p:sp>
        <p:sp>
          <p:nvSpPr>
            <p:cNvPr id="34" name="TextBox 33">
              <a:extLst>
                <a:ext uri="{FF2B5EF4-FFF2-40B4-BE49-F238E27FC236}">
                  <a16:creationId xmlns:a16="http://schemas.microsoft.com/office/drawing/2014/main" id="{07CAAC13-DD25-43E5-B95A-134452D45593}"/>
                </a:ext>
              </a:extLst>
            </p:cNvPr>
            <p:cNvSpPr txBox="1"/>
            <p:nvPr/>
          </p:nvSpPr>
          <p:spPr>
            <a:xfrm>
              <a:off x="354225" y="5222524"/>
              <a:ext cx="4258963" cy="307777"/>
            </a:xfrm>
            <a:prstGeom prst="rect">
              <a:avLst/>
            </a:prstGeom>
            <a:noFill/>
          </p:spPr>
          <p:txBody>
            <a:bodyPr wrap="square" rtlCol="0">
              <a:spAutoFit/>
            </a:bodyPr>
            <a:lstStyle/>
            <a:p>
              <a:pPr marL="285750" indent="-285750">
                <a:buFont typeface="Wingdings" panose="05000000000000000000" pitchFamily="2" charset="2"/>
                <a:buChar char="§"/>
              </a:pPr>
              <a:endParaRPr lang="en-US" sz="1400" dirty="0">
                <a:solidFill>
                  <a:schemeClr val="bg1"/>
                </a:solidFill>
                <a:latin typeface="+mj-lt"/>
                <a:ea typeface="Ubuntu Light" charset="0"/>
                <a:cs typeface="Segoe UI" panose="020B0502040204020203" pitchFamily="34" charset="0"/>
              </a:endParaRPr>
            </a:p>
          </p:txBody>
        </p:sp>
      </p:grpSp>
      <p:grpSp>
        <p:nvGrpSpPr>
          <p:cNvPr id="6" name="Group 5">
            <a:extLst>
              <a:ext uri="{FF2B5EF4-FFF2-40B4-BE49-F238E27FC236}">
                <a16:creationId xmlns:a16="http://schemas.microsoft.com/office/drawing/2014/main" id="{EA1BE07D-98F2-496D-8087-69B7EC018311}"/>
              </a:ext>
            </a:extLst>
          </p:cNvPr>
          <p:cNvGrpSpPr/>
          <p:nvPr/>
        </p:nvGrpSpPr>
        <p:grpSpPr>
          <a:xfrm>
            <a:off x="487488" y="2715041"/>
            <a:ext cx="5232764" cy="919975"/>
            <a:chOff x="4613187" y="3232724"/>
            <a:chExt cx="4318581" cy="919975"/>
          </a:xfrm>
        </p:grpSpPr>
        <p:sp>
          <p:nvSpPr>
            <p:cNvPr id="35" name="TextBox 34">
              <a:extLst>
                <a:ext uri="{FF2B5EF4-FFF2-40B4-BE49-F238E27FC236}">
                  <a16:creationId xmlns:a16="http://schemas.microsoft.com/office/drawing/2014/main" id="{7D5B09BD-721C-4A4B-A7DD-B93716EE403E}"/>
                </a:ext>
              </a:extLst>
            </p:cNvPr>
            <p:cNvSpPr txBox="1"/>
            <p:nvPr/>
          </p:nvSpPr>
          <p:spPr>
            <a:xfrm>
              <a:off x="4613187" y="3232724"/>
              <a:ext cx="4318581" cy="369332"/>
            </a:xfrm>
            <a:prstGeom prst="rect">
              <a:avLst/>
            </a:prstGeom>
            <a:noFill/>
          </p:spPr>
          <p:txBody>
            <a:bodyPr wrap="square" rtlCol="0">
              <a:spAutoFit/>
            </a:bodyPr>
            <a:lstStyle/>
            <a:p>
              <a:r>
                <a:rPr lang="en-US" b="1" dirty="0">
                  <a:solidFill>
                    <a:schemeClr val="bg1"/>
                  </a:solidFill>
                  <a:latin typeface="+mj-lt"/>
                  <a:ea typeface="Ubuntu" charset="0"/>
                  <a:cs typeface="Segoe UI" panose="020B0502040204020203" pitchFamily="34" charset="0"/>
                </a:rPr>
                <a:t>Qatar’s oldest national shareholding company</a:t>
              </a:r>
            </a:p>
          </p:txBody>
        </p:sp>
        <p:sp>
          <p:nvSpPr>
            <p:cNvPr id="36" name="TextBox 35">
              <a:extLst>
                <a:ext uri="{FF2B5EF4-FFF2-40B4-BE49-F238E27FC236}">
                  <a16:creationId xmlns:a16="http://schemas.microsoft.com/office/drawing/2014/main" id="{744F79C6-5361-411C-8CA1-C3C2665A2FE1}"/>
                </a:ext>
              </a:extLst>
            </p:cNvPr>
            <p:cNvSpPr txBox="1"/>
            <p:nvPr/>
          </p:nvSpPr>
          <p:spPr>
            <a:xfrm>
              <a:off x="4623140" y="3629479"/>
              <a:ext cx="4258963" cy="523220"/>
            </a:xfrm>
            <a:prstGeom prst="rect">
              <a:avLst/>
            </a:prstGeom>
            <a:noFill/>
          </p:spPr>
          <p:txBody>
            <a:bodyPr wrap="square" rtlCol="0">
              <a:spAutoFit/>
            </a:bodyPr>
            <a:lstStyle/>
            <a:p>
              <a:pPr marL="285750" indent="-285750">
                <a:buFont typeface="Wingdings" panose="05000000000000000000" pitchFamily="2" charset="2"/>
                <a:buChar char="§"/>
              </a:pPr>
              <a:r>
                <a:rPr lang="en-US" sz="1400" dirty="0">
                  <a:solidFill>
                    <a:schemeClr val="bg1"/>
                  </a:solidFill>
                  <a:latin typeface="+mj-lt"/>
                  <a:ea typeface="Ubuntu Light" charset="0"/>
                  <a:cs typeface="Segoe UI" panose="020B0502040204020203" pitchFamily="34" charset="0"/>
                </a:rPr>
                <a:t>Widely held by thousands of shareholders with the vast majority being Qatari private investors</a:t>
              </a:r>
            </a:p>
          </p:txBody>
        </p:sp>
      </p:grpSp>
      <p:grpSp>
        <p:nvGrpSpPr>
          <p:cNvPr id="7" name="Group 6">
            <a:extLst>
              <a:ext uri="{FF2B5EF4-FFF2-40B4-BE49-F238E27FC236}">
                <a16:creationId xmlns:a16="http://schemas.microsoft.com/office/drawing/2014/main" id="{24F2BA33-A659-4A81-82E5-4718A96A2BE6}"/>
              </a:ext>
            </a:extLst>
          </p:cNvPr>
          <p:cNvGrpSpPr/>
          <p:nvPr/>
        </p:nvGrpSpPr>
        <p:grpSpPr>
          <a:xfrm>
            <a:off x="487488" y="4382667"/>
            <a:ext cx="5190473" cy="1140738"/>
            <a:chOff x="4662620" y="4878750"/>
            <a:chExt cx="4283679" cy="1140738"/>
          </a:xfrm>
        </p:grpSpPr>
        <p:sp>
          <p:nvSpPr>
            <p:cNvPr id="37" name="TextBox 36">
              <a:extLst>
                <a:ext uri="{FF2B5EF4-FFF2-40B4-BE49-F238E27FC236}">
                  <a16:creationId xmlns:a16="http://schemas.microsoft.com/office/drawing/2014/main" id="{57992E48-2F8A-45DD-AC0D-278A965473B7}"/>
                </a:ext>
              </a:extLst>
            </p:cNvPr>
            <p:cNvSpPr txBox="1"/>
            <p:nvPr/>
          </p:nvSpPr>
          <p:spPr>
            <a:xfrm>
              <a:off x="4662620" y="4878750"/>
              <a:ext cx="4011827" cy="369333"/>
            </a:xfrm>
            <a:prstGeom prst="rect">
              <a:avLst/>
            </a:prstGeom>
            <a:noFill/>
          </p:spPr>
          <p:txBody>
            <a:bodyPr wrap="square" rtlCol="0">
              <a:spAutoFit/>
            </a:bodyPr>
            <a:lstStyle/>
            <a:p>
              <a:r>
                <a:rPr lang="en-US" b="1" dirty="0">
                  <a:solidFill>
                    <a:schemeClr val="bg1"/>
                  </a:solidFill>
                  <a:latin typeface="+mj-lt"/>
                  <a:ea typeface="Ubuntu" charset="0"/>
                  <a:cs typeface="Segoe UI" panose="020B0502040204020203" pitchFamily="34" charset="0"/>
                </a:rPr>
                <a:t>Strong financial position</a:t>
              </a:r>
            </a:p>
          </p:txBody>
        </p:sp>
        <p:sp>
          <p:nvSpPr>
            <p:cNvPr id="38" name="TextBox 37">
              <a:extLst>
                <a:ext uri="{FF2B5EF4-FFF2-40B4-BE49-F238E27FC236}">
                  <a16:creationId xmlns:a16="http://schemas.microsoft.com/office/drawing/2014/main" id="{3D57CB44-AB3C-4472-9C99-F05415B482DB}"/>
                </a:ext>
              </a:extLst>
            </p:cNvPr>
            <p:cNvSpPr txBox="1"/>
            <p:nvPr/>
          </p:nvSpPr>
          <p:spPr>
            <a:xfrm>
              <a:off x="4687336" y="5280824"/>
              <a:ext cx="4258963" cy="738664"/>
            </a:xfrm>
            <a:prstGeom prst="rect">
              <a:avLst/>
            </a:prstGeom>
            <a:noFill/>
          </p:spPr>
          <p:txBody>
            <a:bodyPr wrap="square" rtlCol="0">
              <a:spAutoFit/>
            </a:bodyPr>
            <a:lstStyle/>
            <a:p>
              <a:pPr marL="285750" indent="-285750">
                <a:buFont typeface="Wingdings" panose="05000000000000000000" pitchFamily="2" charset="2"/>
                <a:buChar char="§"/>
              </a:pPr>
              <a:r>
                <a:rPr lang="en-US" sz="1400" dirty="0">
                  <a:solidFill>
                    <a:schemeClr val="bg1"/>
                  </a:solidFill>
                  <a:latin typeface="+mj-lt"/>
                  <a:ea typeface="Ubuntu Light" charset="0"/>
                  <a:cs typeface="Segoe UI" panose="020B0502040204020203" pitchFamily="34" charset="0"/>
                </a:rPr>
                <a:t>QAR 470 million in net profit in 2017</a:t>
              </a:r>
            </a:p>
            <a:p>
              <a:pPr marL="285750" indent="-285750">
                <a:buFont typeface="Wingdings" panose="05000000000000000000" pitchFamily="2" charset="2"/>
                <a:buChar char="§"/>
              </a:pPr>
              <a:r>
                <a:rPr lang="en-US" sz="1400" dirty="0">
                  <a:solidFill>
                    <a:schemeClr val="bg1"/>
                  </a:solidFill>
                  <a:latin typeface="+mj-lt"/>
                  <a:ea typeface="Ubuntu Light" charset="0"/>
                  <a:cs typeface="Segoe UI" panose="020B0502040204020203" pitchFamily="34" charset="0"/>
                </a:rPr>
                <a:t>QAR 18.8 billion in assets for 2017</a:t>
              </a:r>
            </a:p>
            <a:p>
              <a:pPr marL="285750" indent="-285750">
                <a:buFont typeface="Wingdings" panose="05000000000000000000" pitchFamily="2" charset="2"/>
                <a:buChar char="§"/>
              </a:pPr>
              <a:endParaRPr lang="en-US" sz="1400" dirty="0">
                <a:solidFill>
                  <a:schemeClr val="bg1"/>
                </a:solidFill>
                <a:latin typeface="+mj-lt"/>
                <a:ea typeface="Ubuntu Light" charset="0"/>
                <a:cs typeface="Segoe UI" panose="020B0502040204020203" pitchFamily="34" charset="0"/>
              </a:endParaRPr>
            </a:p>
          </p:txBody>
        </p:sp>
      </p:grpSp>
      <p:grpSp>
        <p:nvGrpSpPr>
          <p:cNvPr id="14" name="Group 13">
            <a:extLst>
              <a:ext uri="{FF2B5EF4-FFF2-40B4-BE49-F238E27FC236}">
                <a16:creationId xmlns:a16="http://schemas.microsoft.com/office/drawing/2014/main" id="{EE3F3D7D-3812-4C72-A2B3-12127BCD0A33}"/>
              </a:ext>
            </a:extLst>
          </p:cNvPr>
          <p:cNvGrpSpPr/>
          <p:nvPr/>
        </p:nvGrpSpPr>
        <p:grpSpPr>
          <a:xfrm>
            <a:off x="5999020" y="1634835"/>
            <a:ext cx="1827628" cy="1933167"/>
            <a:chOff x="4080540" y="2036982"/>
            <a:chExt cx="1827628" cy="1933167"/>
          </a:xfrm>
        </p:grpSpPr>
        <p:pic>
          <p:nvPicPr>
            <p:cNvPr id="45" name="Picture 44" descr="A screenshot of a cell phone&#10;&#10;Description generated with very high confidence">
              <a:extLst>
                <a:ext uri="{FF2B5EF4-FFF2-40B4-BE49-F238E27FC236}">
                  <a16:creationId xmlns:a16="http://schemas.microsoft.com/office/drawing/2014/main" id="{2928F1CA-4AE8-440B-9B75-9DDAF55D82C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438958" y="2869844"/>
              <a:ext cx="1110793" cy="1100305"/>
            </a:xfrm>
            <a:prstGeom prst="rect">
              <a:avLst/>
            </a:prstGeom>
            <a:solidFill>
              <a:srgbClr val="FF0000"/>
            </a:solidFill>
          </p:spPr>
        </p:pic>
        <p:grpSp>
          <p:nvGrpSpPr>
            <p:cNvPr id="69" name="Group 68">
              <a:extLst>
                <a:ext uri="{FF2B5EF4-FFF2-40B4-BE49-F238E27FC236}">
                  <a16:creationId xmlns:a16="http://schemas.microsoft.com/office/drawing/2014/main" id="{63DEA2C5-9145-4813-84F9-DA9102863F01}"/>
                </a:ext>
              </a:extLst>
            </p:cNvPr>
            <p:cNvGrpSpPr/>
            <p:nvPr/>
          </p:nvGrpSpPr>
          <p:grpSpPr>
            <a:xfrm>
              <a:off x="4080540" y="2036982"/>
              <a:ext cx="1827628" cy="858774"/>
              <a:chOff x="551683" y="1696288"/>
              <a:chExt cx="1827628" cy="858774"/>
            </a:xfrm>
          </p:grpSpPr>
          <p:sp>
            <p:nvSpPr>
              <p:cNvPr id="70" name="TextBox 69">
                <a:extLst>
                  <a:ext uri="{FF2B5EF4-FFF2-40B4-BE49-F238E27FC236}">
                    <a16:creationId xmlns:a16="http://schemas.microsoft.com/office/drawing/2014/main" id="{D3EF1393-5A84-4462-A1F0-C4871BF8F1D9}"/>
                  </a:ext>
                </a:extLst>
              </p:cNvPr>
              <p:cNvSpPr txBox="1"/>
              <p:nvPr/>
            </p:nvSpPr>
            <p:spPr>
              <a:xfrm>
                <a:off x="1199208" y="1696288"/>
                <a:ext cx="532578" cy="461665"/>
              </a:xfrm>
              <a:prstGeom prst="rect">
                <a:avLst/>
              </a:prstGeom>
              <a:noFill/>
            </p:spPr>
            <p:txBody>
              <a:bodyPr wrap="square" rtlCol="0">
                <a:spAutoFit/>
              </a:bodyPr>
              <a:lstStyle/>
              <a:p>
                <a:pPr algn="ctr"/>
                <a:r>
                  <a:rPr lang="en-US" sz="2400" b="1" dirty="0">
                    <a:latin typeface="+mj-lt"/>
                  </a:rPr>
                  <a:t>#1</a:t>
                </a:r>
              </a:p>
            </p:txBody>
          </p:sp>
          <p:sp>
            <p:nvSpPr>
              <p:cNvPr id="71" name="Rectangle 70">
                <a:extLst>
                  <a:ext uri="{FF2B5EF4-FFF2-40B4-BE49-F238E27FC236}">
                    <a16:creationId xmlns:a16="http://schemas.microsoft.com/office/drawing/2014/main" id="{6B6AA077-E973-474D-A784-08BF71DD6D5A}"/>
                  </a:ext>
                </a:extLst>
              </p:cNvPr>
              <p:cNvSpPr/>
              <p:nvPr/>
            </p:nvSpPr>
            <p:spPr>
              <a:xfrm>
                <a:off x="551683" y="2093397"/>
                <a:ext cx="1827628" cy="461665"/>
              </a:xfrm>
              <a:prstGeom prst="rect">
                <a:avLst/>
              </a:prstGeom>
            </p:spPr>
            <p:txBody>
              <a:bodyPr wrap="square">
                <a:spAutoFit/>
              </a:bodyPr>
              <a:lstStyle/>
              <a:p>
                <a:pPr algn="ctr"/>
                <a:r>
                  <a:rPr lang="en-US" sz="1200" dirty="0">
                    <a:latin typeface="+mj-lt"/>
                  </a:rPr>
                  <a:t>First commercial license in Qatar</a:t>
                </a:r>
              </a:p>
            </p:txBody>
          </p:sp>
        </p:grpSp>
      </p:grpSp>
      <p:grpSp>
        <p:nvGrpSpPr>
          <p:cNvPr id="13" name="Group 12">
            <a:extLst>
              <a:ext uri="{FF2B5EF4-FFF2-40B4-BE49-F238E27FC236}">
                <a16:creationId xmlns:a16="http://schemas.microsoft.com/office/drawing/2014/main" id="{FCBE08A7-845E-4DC3-B39A-5B76FE950BFC}"/>
              </a:ext>
            </a:extLst>
          </p:cNvPr>
          <p:cNvGrpSpPr/>
          <p:nvPr/>
        </p:nvGrpSpPr>
        <p:grpSpPr>
          <a:xfrm>
            <a:off x="8093565" y="1634835"/>
            <a:ext cx="1827628" cy="1933167"/>
            <a:chOff x="7245237" y="2036982"/>
            <a:chExt cx="1827628" cy="1933167"/>
          </a:xfrm>
        </p:grpSpPr>
        <p:pic>
          <p:nvPicPr>
            <p:cNvPr id="47" name="Picture 46" descr="A screenshot of a cell phone&#10;&#10;Description generated with very high confidence">
              <a:extLst>
                <a:ext uri="{FF2B5EF4-FFF2-40B4-BE49-F238E27FC236}">
                  <a16:creationId xmlns:a16="http://schemas.microsoft.com/office/drawing/2014/main" id="{2D3FC5B2-871C-43E2-8431-F08DC6D28D3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603655" y="2869844"/>
              <a:ext cx="1110793" cy="1100305"/>
            </a:xfrm>
            <a:prstGeom prst="rect">
              <a:avLst/>
            </a:prstGeom>
          </p:spPr>
        </p:pic>
        <p:grpSp>
          <p:nvGrpSpPr>
            <p:cNvPr id="72" name="Group 71">
              <a:extLst>
                <a:ext uri="{FF2B5EF4-FFF2-40B4-BE49-F238E27FC236}">
                  <a16:creationId xmlns:a16="http://schemas.microsoft.com/office/drawing/2014/main" id="{C8AE95D2-2629-4133-B1C7-25872A33C4C4}"/>
                </a:ext>
              </a:extLst>
            </p:cNvPr>
            <p:cNvGrpSpPr/>
            <p:nvPr/>
          </p:nvGrpSpPr>
          <p:grpSpPr>
            <a:xfrm>
              <a:off x="7245237" y="2036982"/>
              <a:ext cx="1827628" cy="674108"/>
              <a:chOff x="551683" y="1696288"/>
              <a:chExt cx="1827628" cy="674108"/>
            </a:xfrm>
          </p:grpSpPr>
          <p:sp>
            <p:nvSpPr>
              <p:cNvPr id="73" name="TextBox 72">
                <a:extLst>
                  <a:ext uri="{FF2B5EF4-FFF2-40B4-BE49-F238E27FC236}">
                    <a16:creationId xmlns:a16="http://schemas.microsoft.com/office/drawing/2014/main" id="{FCB9FB34-3A25-474B-B0A4-4E2A4D1890AF}"/>
                  </a:ext>
                </a:extLst>
              </p:cNvPr>
              <p:cNvSpPr txBox="1"/>
              <p:nvPr/>
            </p:nvSpPr>
            <p:spPr>
              <a:xfrm>
                <a:off x="1199208" y="1696288"/>
                <a:ext cx="532578" cy="461665"/>
              </a:xfrm>
              <a:prstGeom prst="rect">
                <a:avLst/>
              </a:prstGeom>
              <a:noFill/>
            </p:spPr>
            <p:txBody>
              <a:bodyPr wrap="square" rtlCol="0">
                <a:spAutoFit/>
              </a:bodyPr>
              <a:lstStyle/>
              <a:p>
                <a:pPr algn="ctr"/>
                <a:r>
                  <a:rPr lang="en-US" sz="2400" b="1" dirty="0">
                    <a:latin typeface="+mj-lt"/>
                  </a:rPr>
                  <a:t>61</a:t>
                </a:r>
              </a:p>
            </p:txBody>
          </p:sp>
          <p:sp>
            <p:nvSpPr>
              <p:cNvPr id="74" name="Rectangle 73">
                <a:extLst>
                  <a:ext uri="{FF2B5EF4-FFF2-40B4-BE49-F238E27FC236}">
                    <a16:creationId xmlns:a16="http://schemas.microsoft.com/office/drawing/2014/main" id="{28C86A25-FCA1-4DCF-BA98-5EEDCC2CD410}"/>
                  </a:ext>
                </a:extLst>
              </p:cNvPr>
              <p:cNvSpPr/>
              <p:nvPr/>
            </p:nvSpPr>
            <p:spPr>
              <a:xfrm>
                <a:off x="551683" y="2093397"/>
                <a:ext cx="1827628" cy="276999"/>
              </a:xfrm>
              <a:prstGeom prst="rect">
                <a:avLst/>
              </a:prstGeom>
            </p:spPr>
            <p:txBody>
              <a:bodyPr wrap="square">
                <a:spAutoFit/>
              </a:bodyPr>
              <a:lstStyle/>
              <a:p>
                <a:pPr algn="ctr"/>
                <a:r>
                  <a:rPr lang="en-US" sz="1200" dirty="0">
                    <a:latin typeface="+mj-lt"/>
                  </a:rPr>
                  <a:t>Years in operation</a:t>
                </a:r>
              </a:p>
            </p:txBody>
          </p:sp>
        </p:grpSp>
      </p:grpSp>
      <p:grpSp>
        <p:nvGrpSpPr>
          <p:cNvPr id="12" name="Group 11">
            <a:extLst>
              <a:ext uri="{FF2B5EF4-FFF2-40B4-BE49-F238E27FC236}">
                <a16:creationId xmlns:a16="http://schemas.microsoft.com/office/drawing/2014/main" id="{3F56A1D3-AE2C-497B-BA57-B7269BCB19F2}"/>
              </a:ext>
            </a:extLst>
          </p:cNvPr>
          <p:cNvGrpSpPr/>
          <p:nvPr/>
        </p:nvGrpSpPr>
        <p:grpSpPr>
          <a:xfrm>
            <a:off x="10188111" y="1634835"/>
            <a:ext cx="1827628" cy="1933167"/>
            <a:chOff x="10306444" y="2036982"/>
            <a:chExt cx="1827628" cy="1933167"/>
          </a:xfrm>
        </p:grpSpPr>
        <p:pic>
          <p:nvPicPr>
            <p:cNvPr id="68" name="Picture 67" descr="A screenshot of a cell phone&#10;&#10;Description generated with very high confidence">
              <a:extLst>
                <a:ext uri="{FF2B5EF4-FFF2-40B4-BE49-F238E27FC236}">
                  <a16:creationId xmlns:a16="http://schemas.microsoft.com/office/drawing/2014/main" id="{6E20A4E7-07A4-45BE-B79F-28C32B5F1A8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0664862" y="2869844"/>
              <a:ext cx="1110793" cy="1100305"/>
            </a:xfrm>
            <a:prstGeom prst="rect">
              <a:avLst/>
            </a:prstGeom>
          </p:spPr>
        </p:pic>
        <p:grpSp>
          <p:nvGrpSpPr>
            <p:cNvPr id="75" name="Group 74">
              <a:extLst>
                <a:ext uri="{FF2B5EF4-FFF2-40B4-BE49-F238E27FC236}">
                  <a16:creationId xmlns:a16="http://schemas.microsoft.com/office/drawing/2014/main" id="{3B4906A5-A962-414B-8570-84DE2DBEAD58}"/>
                </a:ext>
              </a:extLst>
            </p:cNvPr>
            <p:cNvGrpSpPr/>
            <p:nvPr/>
          </p:nvGrpSpPr>
          <p:grpSpPr>
            <a:xfrm>
              <a:off x="10306444" y="2036982"/>
              <a:ext cx="1827628" cy="674108"/>
              <a:chOff x="551683" y="1696288"/>
              <a:chExt cx="1827628" cy="674108"/>
            </a:xfrm>
          </p:grpSpPr>
          <p:sp>
            <p:nvSpPr>
              <p:cNvPr id="76" name="TextBox 75">
                <a:extLst>
                  <a:ext uri="{FF2B5EF4-FFF2-40B4-BE49-F238E27FC236}">
                    <a16:creationId xmlns:a16="http://schemas.microsoft.com/office/drawing/2014/main" id="{80072CC6-9BE2-4E16-917C-FF3DBC048969}"/>
                  </a:ext>
                </a:extLst>
              </p:cNvPr>
              <p:cNvSpPr txBox="1"/>
              <p:nvPr/>
            </p:nvSpPr>
            <p:spPr>
              <a:xfrm>
                <a:off x="942195" y="1696288"/>
                <a:ext cx="1172311" cy="461665"/>
              </a:xfrm>
              <a:prstGeom prst="rect">
                <a:avLst/>
              </a:prstGeom>
              <a:noFill/>
            </p:spPr>
            <p:txBody>
              <a:bodyPr wrap="square" rtlCol="0">
                <a:spAutoFit/>
              </a:bodyPr>
              <a:lstStyle/>
              <a:p>
                <a:pPr algn="ctr"/>
                <a:r>
                  <a:rPr lang="en-US" sz="2400" b="1" dirty="0">
                    <a:latin typeface="+mj-lt"/>
                  </a:rPr>
                  <a:t>2.5 bn</a:t>
                </a:r>
              </a:p>
            </p:txBody>
          </p:sp>
          <p:sp>
            <p:nvSpPr>
              <p:cNvPr id="77" name="Rectangle 76">
                <a:extLst>
                  <a:ext uri="{FF2B5EF4-FFF2-40B4-BE49-F238E27FC236}">
                    <a16:creationId xmlns:a16="http://schemas.microsoft.com/office/drawing/2014/main" id="{3A1FB9D2-16F5-474F-815C-C0D6372A9214}"/>
                  </a:ext>
                </a:extLst>
              </p:cNvPr>
              <p:cNvSpPr/>
              <p:nvPr/>
            </p:nvSpPr>
            <p:spPr>
              <a:xfrm>
                <a:off x="551683" y="2093397"/>
                <a:ext cx="1827628" cy="276999"/>
              </a:xfrm>
              <a:prstGeom prst="rect">
                <a:avLst/>
              </a:prstGeom>
            </p:spPr>
            <p:txBody>
              <a:bodyPr wrap="square">
                <a:spAutoFit/>
              </a:bodyPr>
              <a:lstStyle/>
              <a:p>
                <a:pPr algn="ctr"/>
                <a:r>
                  <a:rPr lang="en-US" sz="1200" dirty="0">
                    <a:latin typeface="+mj-lt"/>
                  </a:rPr>
                  <a:t>Operating Revenue (QAR)</a:t>
                </a:r>
              </a:p>
            </p:txBody>
          </p:sp>
        </p:grpSp>
      </p:grpSp>
      <p:grpSp>
        <p:nvGrpSpPr>
          <p:cNvPr id="11" name="Group 10">
            <a:extLst>
              <a:ext uri="{FF2B5EF4-FFF2-40B4-BE49-F238E27FC236}">
                <a16:creationId xmlns:a16="http://schemas.microsoft.com/office/drawing/2014/main" id="{211AE4E0-3A61-4CB1-A6F4-C53C45B0FED9}"/>
              </a:ext>
            </a:extLst>
          </p:cNvPr>
          <p:cNvGrpSpPr/>
          <p:nvPr/>
        </p:nvGrpSpPr>
        <p:grpSpPr>
          <a:xfrm>
            <a:off x="5999020" y="4234301"/>
            <a:ext cx="1827628" cy="1708583"/>
            <a:chOff x="4093022" y="4636448"/>
            <a:chExt cx="1827628" cy="1708583"/>
          </a:xfrm>
        </p:grpSpPr>
        <p:pic>
          <p:nvPicPr>
            <p:cNvPr id="46" name="Picture 45" descr="A screenshot of a cell phone&#10;&#10;Description generated with very high confidence">
              <a:extLst>
                <a:ext uri="{FF2B5EF4-FFF2-40B4-BE49-F238E27FC236}">
                  <a16:creationId xmlns:a16="http://schemas.microsoft.com/office/drawing/2014/main" id="{C1D8E46C-DC70-430C-A3AE-FDD18502BE21}"/>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4451440" y="5244726"/>
              <a:ext cx="1110793" cy="1100305"/>
            </a:xfrm>
            <a:prstGeom prst="rect">
              <a:avLst/>
            </a:prstGeom>
          </p:spPr>
        </p:pic>
        <p:grpSp>
          <p:nvGrpSpPr>
            <p:cNvPr id="78" name="Group 77">
              <a:extLst>
                <a:ext uri="{FF2B5EF4-FFF2-40B4-BE49-F238E27FC236}">
                  <a16:creationId xmlns:a16="http://schemas.microsoft.com/office/drawing/2014/main" id="{61F9530A-85B7-4A0D-9905-F9E101A6DB5E}"/>
                </a:ext>
              </a:extLst>
            </p:cNvPr>
            <p:cNvGrpSpPr/>
            <p:nvPr/>
          </p:nvGrpSpPr>
          <p:grpSpPr>
            <a:xfrm>
              <a:off x="4093022" y="4636448"/>
              <a:ext cx="1827628" cy="674108"/>
              <a:chOff x="551683" y="1696288"/>
              <a:chExt cx="1827628" cy="674108"/>
            </a:xfrm>
          </p:grpSpPr>
          <p:sp>
            <p:nvSpPr>
              <p:cNvPr id="79" name="TextBox 78">
                <a:extLst>
                  <a:ext uri="{FF2B5EF4-FFF2-40B4-BE49-F238E27FC236}">
                    <a16:creationId xmlns:a16="http://schemas.microsoft.com/office/drawing/2014/main" id="{2BC4D85B-CF3E-4DF4-915A-DB5DAC407D0A}"/>
                  </a:ext>
                </a:extLst>
              </p:cNvPr>
              <p:cNvSpPr txBox="1"/>
              <p:nvPr/>
            </p:nvSpPr>
            <p:spPr>
              <a:xfrm>
                <a:off x="661289" y="1696288"/>
                <a:ext cx="1608417" cy="461665"/>
              </a:xfrm>
              <a:prstGeom prst="rect">
                <a:avLst/>
              </a:prstGeom>
              <a:noFill/>
            </p:spPr>
            <p:txBody>
              <a:bodyPr wrap="square" rtlCol="0">
                <a:spAutoFit/>
              </a:bodyPr>
              <a:lstStyle/>
              <a:p>
                <a:pPr algn="ctr"/>
                <a:r>
                  <a:rPr lang="en-US" sz="2400" b="1" dirty="0">
                    <a:latin typeface="+mj-lt"/>
                  </a:rPr>
                  <a:t>2,000+</a:t>
                </a:r>
              </a:p>
            </p:txBody>
          </p:sp>
          <p:sp>
            <p:nvSpPr>
              <p:cNvPr id="80" name="Rectangle 79">
                <a:extLst>
                  <a:ext uri="{FF2B5EF4-FFF2-40B4-BE49-F238E27FC236}">
                    <a16:creationId xmlns:a16="http://schemas.microsoft.com/office/drawing/2014/main" id="{66023BCE-8FEA-45A7-985F-E00A7F3C0A9A}"/>
                  </a:ext>
                </a:extLst>
              </p:cNvPr>
              <p:cNvSpPr/>
              <p:nvPr/>
            </p:nvSpPr>
            <p:spPr>
              <a:xfrm>
                <a:off x="551683" y="2093397"/>
                <a:ext cx="1827628" cy="276999"/>
              </a:xfrm>
              <a:prstGeom prst="rect">
                <a:avLst/>
              </a:prstGeom>
            </p:spPr>
            <p:txBody>
              <a:bodyPr wrap="square">
                <a:spAutoFit/>
              </a:bodyPr>
              <a:lstStyle/>
              <a:p>
                <a:pPr algn="ctr"/>
                <a:r>
                  <a:rPr lang="en-US" sz="1200" dirty="0">
                    <a:latin typeface="+mj-lt"/>
                  </a:rPr>
                  <a:t>people</a:t>
                </a:r>
              </a:p>
            </p:txBody>
          </p:sp>
        </p:grpSp>
      </p:grpSp>
      <p:grpSp>
        <p:nvGrpSpPr>
          <p:cNvPr id="9" name="Group 8">
            <a:extLst>
              <a:ext uri="{FF2B5EF4-FFF2-40B4-BE49-F238E27FC236}">
                <a16:creationId xmlns:a16="http://schemas.microsoft.com/office/drawing/2014/main" id="{0C1CE5C6-9C28-433D-A4AC-B0E0263B1B86}"/>
              </a:ext>
            </a:extLst>
          </p:cNvPr>
          <p:cNvGrpSpPr/>
          <p:nvPr/>
        </p:nvGrpSpPr>
        <p:grpSpPr>
          <a:xfrm>
            <a:off x="8093565" y="4234301"/>
            <a:ext cx="1827628" cy="1708583"/>
            <a:chOff x="7257719" y="4636448"/>
            <a:chExt cx="1827628" cy="1708583"/>
          </a:xfrm>
        </p:grpSpPr>
        <p:pic>
          <p:nvPicPr>
            <p:cNvPr id="49" name="Picture 48" descr="A screenshot of a cell phone&#10;&#10;Description generated with very high confidence">
              <a:extLst>
                <a:ext uri="{FF2B5EF4-FFF2-40B4-BE49-F238E27FC236}">
                  <a16:creationId xmlns:a16="http://schemas.microsoft.com/office/drawing/2014/main" id="{2FF6F38A-F61E-4931-9878-B3A76E6FBE1C}"/>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7616137" y="5244726"/>
              <a:ext cx="1110793" cy="1100305"/>
            </a:xfrm>
            <a:prstGeom prst="rect">
              <a:avLst/>
            </a:prstGeom>
          </p:spPr>
        </p:pic>
        <p:grpSp>
          <p:nvGrpSpPr>
            <p:cNvPr id="81" name="Group 80">
              <a:extLst>
                <a:ext uri="{FF2B5EF4-FFF2-40B4-BE49-F238E27FC236}">
                  <a16:creationId xmlns:a16="http://schemas.microsoft.com/office/drawing/2014/main" id="{CDAC2AF7-88BD-4619-ADE4-CABA8E364639}"/>
                </a:ext>
              </a:extLst>
            </p:cNvPr>
            <p:cNvGrpSpPr/>
            <p:nvPr/>
          </p:nvGrpSpPr>
          <p:grpSpPr>
            <a:xfrm>
              <a:off x="7257719" y="4636448"/>
              <a:ext cx="1827628" cy="674108"/>
              <a:chOff x="551683" y="1696288"/>
              <a:chExt cx="1827628" cy="674108"/>
            </a:xfrm>
          </p:grpSpPr>
          <p:sp>
            <p:nvSpPr>
              <p:cNvPr id="82" name="TextBox 81">
                <a:extLst>
                  <a:ext uri="{FF2B5EF4-FFF2-40B4-BE49-F238E27FC236}">
                    <a16:creationId xmlns:a16="http://schemas.microsoft.com/office/drawing/2014/main" id="{4D2C6BEF-DA66-416A-AD93-EBF0A96C5076}"/>
                  </a:ext>
                </a:extLst>
              </p:cNvPr>
              <p:cNvSpPr txBox="1"/>
              <p:nvPr/>
            </p:nvSpPr>
            <p:spPr>
              <a:xfrm>
                <a:off x="1199208" y="1696288"/>
                <a:ext cx="532578" cy="461665"/>
              </a:xfrm>
              <a:prstGeom prst="rect">
                <a:avLst/>
              </a:prstGeom>
              <a:noFill/>
            </p:spPr>
            <p:txBody>
              <a:bodyPr wrap="square" rtlCol="0">
                <a:spAutoFit/>
              </a:bodyPr>
              <a:lstStyle/>
              <a:p>
                <a:pPr algn="ctr"/>
                <a:r>
                  <a:rPr lang="en-US" sz="2400" b="1" dirty="0">
                    <a:latin typeface="+mj-lt"/>
                  </a:rPr>
                  <a:t>12</a:t>
                </a:r>
              </a:p>
            </p:txBody>
          </p:sp>
          <p:sp>
            <p:nvSpPr>
              <p:cNvPr id="83" name="Rectangle 82">
                <a:extLst>
                  <a:ext uri="{FF2B5EF4-FFF2-40B4-BE49-F238E27FC236}">
                    <a16:creationId xmlns:a16="http://schemas.microsoft.com/office/drawing/2014/main" id="{FD0E1FD5-741D-45ED-A1CC-6F6A66F6D6EA}"/>
                  </a:ext>
                </a:extLst>
              </p:cNvPr>
              <p:cNvSpPr/>
              <p:nvPr/>
            </p:nvSpPr>
            <p:spPr>
              <a:xfrm>
                <a:off x="551683" y="2093397"/>
                <a:ext cx="1827628" cy="276999"/>
              </a:xfrm>
              <a:prstGeom prst="rect">
                <a:avLst/>
              </a:prstGeom>
            </p:spPr>
            <p:txBody>
              <a:bodyPr wrap="square">
                <a:spAutoFit/>
              </a:bodyPr>
              <a:lstStyle/>
              <a:p>
                <a:pPr algn="ctr"/>
                <a:r>
                  <a:rPr lang="en-US" sz="1200" dirty="0">
                    <a:latin typeface="+mj-lt"/>
                  </a:rPr>
                  <a:t>Countries</a:t>
                </a:r>
              </a:p>
            </p:txBody>
          </p:sp>
        </p:grpSp>
      </p:grpSp>
      <p:grpSp>
        <p:nvGrpSpPr>
          <p:cNvPr id="10" name="Group 9">
            <a:extLst>
              <a:ext uri="{FF2B5EF4-FFF2-40B4-BE49-F238E27FC236}">
                <a16:creationId xmlns:a16="http://schemas.microsoft.com/office/drawing/2014/main" id="{FA75BF07-6210-4897-87EF-619E3F772A99}"/>
              </a:ext>
            </a:extLst>
          </p:cNvPr>
          <p:cNvGrpSpPr/>
          <p:nvPr/>
        </p:nvGrpSpPr>
        <p:grpSpPr>
          <a:xfrm>
            <a:off x="10188111" y="4234301"/>
            <a:ext cx="1827628" cy="1708583"/>
            <a:chOff x="10299922" y="4636448"/>
            <a:chExt cx="1827628" cy="1708583"/>
          </a:xfrm>
        </p:grpSpPr>
        <p:pic>
          <p:nvPicPr>
            <p:cNvPr id="67" name="Picture 66" descr="A screenshot of a cell phone&#10;&#10;Description generated with very high confidence">
              <a:extLst>
                <a:ext uri="{FF2B5EF4-FFF2-40B4-BE49-F238E27FC236}">
                  <a16:creationId xmlns:a16="http://schemas.microsoft.com/office/drawing/2014/main" id="{3DF59724-3016-40EA-9CFE-BDC1B5B4742A}"/>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0658340" y="5244726"/>
              <a:ext cx="1110793" cy="1100305"/>
            </a:xfrm>
            <a:prstGeom prst="rect">
              <a:avLst/>
            </a:prstGeom>
          </p:spPr>
        </p:pic>
        <p:grpSp>
          <p:nvGrpSpPr>
            <p:cNvPr id="84" name="Group 83">
              <a:extLst>
                <a:ext uri="{FF2B5EF4-FFF2-40B4-BE49-F238E27FC236}">
                  <a16:creationId xmlns:a16="http://schemas.microsoft.com/office/drawing/2014/main" id="{94073839-F136-45D7-99CC-E952A95787E4}"/>
                </a:ext>
              </a:extLst>
            </p:cNvPr>
            <p:cNvGrpSpPr/>
            <p:nvPr/>
          </p:nvGrpSpPr>
          <p:grpSpPr>
            <a:xfrm>
              <a:off x="10299922" y="4636448"/>
              <a:ext cx="1827628" cy="674108"/>
              <a:chOff x="551683" y="1696288"/>
              <a:chExt cx="1827628" cy="674108"/>
            </a:xfrm>
          </p:grpSpPr>
          <p:sp>
            <p:nvSpPr>
              <p:cNvPr id="85" name="TextBox 84">
                <a:extLst>
                  <a:ext uri="{FF2B5EF4-FFF2-40B4-BE49-F238E27FC236}">
                    <a16:creationId xmlns:a16="http://schemas.microsoft.com/office/drawing/2014/main" id="{E1180726-5432-4588-B12B-867BF728346E}"/>
                  </a:ext>
                </a:extLst>
              </p:cNvPr>
              <p:cNvSpPr txBox="1"/>
              <p:nvPr/>
            </p:nvSpPr>
            <p:spPr>
              <a:xfrm>
                <a:off x="942196" y="1696288"/>
                <a:ext cx="1178832" cy="461665"/>
              </a:xfrm>
              <a:prstGeom prst="rect">
                <a:avLst/>
              </a:prstGeom>
              <a:noFill/>
            </p:spPr>
            <p:txBody>
              <a:bodyPr wrap="square" rtlCol="0">
                <a:spAutoFit/>
              </a:bodyPr>
              <a:lstStyle/>
              <a:p>
                <a:pPr algn="ctr"/>
                <a:r>
                  <a:rPr lang="en-US" sz="2400" b="1" dirty="0">
                    <a:latin typeface="+mj-lt"/>
                  </a:rPr>
                  <a:t>13.6bn</a:t>
                </a:r>
              </a:p>
            </p:txBody>
          </p:sp>
          <p:sp>
            <p:nvSpPr>
              <p:cNvPr id="86" name="Rectangle 85">
                <a:extLst>
                  <a:ext uri="{FF2B5EF4-FFF2-40B4-BE49-F238E27FC236}">
                    <a16:creationId xmlns:a16="http://schemas.microsoft.com/office/drawing/2014/main" id="{E6064099-3A39-4277-9E38-12677722D476}"/>
                  </a:ext>
                </a:extLst>
              </p:cNvPr>
              <p:cNvSpPr/>
              <p:nvPr/>
            </p:nvSpPr>
            <p:spPr>
              <a:xfrm>
                <a:off x="551683" y="2093397"/>
                <a:ext cx="1827628" cy="276999"/>
              </a:xfrm>
              <a:prstGeom prst="rect">
                <a:avLst/>
              </a:prstGeom>
            </p:spPr>
            <p:txBody>
              <a:bodyPr wrap="square">
                <a:spAutoFit/>
              </a:bodyPr>
              <a:lstStyle/>
              <a:p>
                <a:pPr algn="ctr"/>
                <a:r>
                  <a:rPr lang="en-US" sz="1200" dirty="0">
                    <a:latin typeface="+mj-lt"/>
                  </a:rPr>
                  <a:t>Net assets (QAR)*</a:t>
                </a:r>
              </a:p>
            </p:txBody>
          </p:sp>
        </p:grpSp>
      </p:grpSp>
      <p:cxnSp>
        <p:nvCxnSpPr>
          <p:cNvPr id="19" name="Straight Connector 18">
            <a:extLst>
              <a:ext uri="{FF2B5EF4-FFF2-40B4-BE49-F238E27FC236}">
                <a16:creationId xmlns:a16="http://schemas.microsoft.com/office/drawing/2014/main" id="{CA765E2B-C2D4-430F-A25A-DC1A2C6624F6}"/>
              </a:ext>
            </a:extLst>
          </p:cNvPr>
          <p:cNvCxnSpPr/>
          <p:nvPr/>
        </p:nvCxnSpPr>
        <p:spPr>
          <a:xfrm>
            <a:off x="457200" y="2372677"/>
            <a:ext cx="5021455" cy="0"/>
          </a:xfrm>
          <a:prstGeom prst="line">
            <a:avLst/>
          </a:prstGeom>
          <a:ln w="3175" cmpd="sng">
            <a:solidFill>
              <a:schemeClr val="bg1"/>
            </a:solidFill>
            <a:prstDash val="dashDot"/>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483C93D-69B6-4119-AC46-8E2539936D39}"/>
              </a:ext>
            </a:extLst>
          </p:cNvPr>
          <p:cNvCxnSpPr/>
          <p:nvPr/>
        </p:nvCxnSpPr>
        <p:spPr>
          <a:xfrm>
            <a:off x="327109" y="4073986"/>
            <a:ext cx="5021455" cy="0"/>
          </a:xfrm>
          <a:prstGeom prst="line">
            <a:avLst/>
          </a:prstGeom>
          <a:ln w="3175" cmpd="sng">
            <a:solidFill>
              <a:schemeClr val="bg1"/>
            </a:solidFill>
            <a:prstDash val="dashDot"/>
          </a:ln>
          <a:effectLst/>
        </p:spPr>
        <p:style>
          <a:lnRef idx="2">
            <a:schemeClr val="accent1"/>
          </a:lnRef>
          <a:fillRef idx="0">
            <a:schemeClr val="accent1"/>
          </a:fillRef>
          <a:effectRef idx="1">
            <a:schemeClr val="accent1"/>
          </a:effectRef>
          <a:fontRef idx="minor">
            <a:schemeClr val="tx1"/>
          </a:fontRef>
        </p:style>
      </p:cxnSp>
      <p:sp>
        <p:nvSpPr>
          <p:cNvPr id="89" name="TextBox 88">
            <a:extLst>
              <a:ext uri="{FF2B5EF4-FFF2-40B4-BE49-F238E27FC236}">
                <a16:creationId xmlns:a16="http://schemas.microsoft.com/office/drawing/2014/main" id="{A98FED73-370E-466B-BCB8-CD0FC831B297}"/>
              </a:ext>
            </a:extLst>
          </p:cNvPr>
          <p:cNvSpPr txBox="1"/>
          <p:nvPr/>
        </p:nvSpPr>
        <p:spPr>
          <a:xfrm>
            <a:off x="5957902" y="6126704"/>
            <a:ext cx="1172116" cy="230832"/>
          </a:xfrm>
          <a:prstGeom prst="rect">
            <a:avLst/>
          </a:prstGeom>
          <a:noFill/>
        </p:spPr>
        <p:txBody>
          <a:bodyPr wrap="none" rtlCol="0">
            <a:spAutoFit/>
          </a:bodyPr>
          <a:lstStyle/>
          <a:p>
            <a:r>
              <a:rPr lang="en-US" sz="900" dirty="0">
                <a:latin typeface="+mj-lt"/>
              </a:rPr>
              <a:t>* Year end 2017 data</a:t>
            </a:r>
          </a:p>
        </p:txBody>
      </p:sp>
    </p:spTree>
    <p:extLst>
      <p:ext uri="{BB962C8B-B14F-4D97-AF65-F5344CB8AC3E}">
        <p14:creationId xmlns:p14="http://schemas.microsoft.com/office/powerpoint/2010/main" val="479485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BAE7FE3-00F3-48DA-BC63-8558E529F343}"/>
              </a:ext>
            </a:extLst>
          </p:cNvPr>
          <p:cNvGraphicFramePr>
            <a:graphicFrameLocks noChangeAspect="1"/>
          </p:cNvGraphicFramePr>
          <p:nvPr>
            <p:custDataLst>
              <p:tags r:id="rId2"/>
            </p:custDataLst>
            <p:extLst>
              <p:ext uri="{D42A27DB-BD31-4B8C-83A1-F6EECF244321}">
                <p14:modId xmlns:p14="http://schemas.microsoft.com/office/powerpoint/2010/main" val="16395251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7" name="think-cell Slide" r:id="rId6" imgW="421" imgH="420" progId="TCLayout.ActiveDocument.1">
                  <p:embed/>
                </p:oleObj>
              </mc:Choice>
              <mc:Fallback>
                <p:oleObj name="think-cell Slide" r:id="rId6" imgW="421" imgH="420" progId="TCLayout.ActiveDocument.1">
                  <p:embed/>
                  <p:pic>
                    <p:nvPicPr>
                      <p:cNvPr id="2" name="Object 1" hidden="1">
                        <a:extLst>
                          <a:ext uri="{FF2B5EF4-FFF2-40B4-BE49-F238E27FC236}">
                            <a16:creationId xmlns:a16="http://schemas.microsoft.com/office/drawing/2014/main" id="{2BAE7FE3-00F3-48DA-BC63-8558E529F34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66D6270-113D-4D2A-9FE1-2B4FEFCB5FB8}"/>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pic>
        <p:nvPicPr>
          <p:cNvPr id="19" name="Picture 18" descr="A close up of a map&#10;&#10;Description generated with high confidence">
            <a:extLst>
              <a:ext uri="{FF2B5EF4-FFF2-40B4-BE49-F238E27FC236}">
                <a16:creationId xmlns:a16="http://schemas.microsoft.com/office/drawing/2014/main" id="{5C647721-AC07-4C63-A40D-3AECE274E5B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0" y="10"/>
            <a:ext cx="12191980" cy="6857990"/>
          </a:xfrm>
          <a:prstGeom prst="rect">
            <a:avLst/>
          </a:prstGeom>
        </p:spPr>
      </p:pic>
      <p:sp>
        <p:nvSpPr>
          <p:cNvPr id="3" name="Title 2">
            <a:extLst>
              <a:ext uri="{FF2B5EF4-FFF2-40B4-BE49-F238E27FC236}">
                <a16:creationId xmlns:a16="http://schemas.microsoft.com/office/drawing/2014/main" id="{F1E0CADB-523B-4D01-A1B2-DAFC81E53F1F}"/>
              </a:ext>
            </a:extLst>
          </p:cNvPr>
          <p:cNvSpPr>
            <a:spLocks noGrp="1"/>
          </p:cNvSpPr>
          <p:nvPr>
            <p:ph type="title"/>
          </p:nvPr>
        </p:nvSpPr>
        <p:spPr>
          <a:xfrm>
            <a:off x="609600" y="228601"/>
            <a:ext cx="6705600" cy="533399"/>
          </a:xfrm>
          <a:solidFill>
            <a:schemeClr val="accent6"/>
          </a:solidFill>
        </p:spPr>
        <p:txBody>
          <a:bodyPr/>
          <a:lstStyle/>
          <a:p>
            <a:r>
              <a:rPr lang="en-US" sz="2800" dirty="0"/>
              <a:t>Footprint expanding across Asia and Africa</a:t>
            </a:r>
          </a:p>
        </p:txBody>
      </p:sp>
    </p:spTree>
    <p:extLst>
      <p:ext uri="{BB962C8B-B14F-4D97-AF65-F5344CB8AC3E}">
        <p14:creationId xmlns:p14="http://schemas.microsoft.com/office/powerpoint/2010/main" val="4140380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Placeholder 13" descr="shutterstock_54043486_Low.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p:pic>
      <p:sp>
        <p:nvSpPr>
          <p:cNvPr id="25602" name="Title 5"/>
          <p:cNvSpPr>
            <a:spLocks noGrp="1"/>
          </p:cNvSpPr>
          <p:nvPr>
            <p:ph type="title"/>
          </p:nvPr>
        </p:nvSpPr>
        <p:spPr/>
        <p:txBody>
          <a:bodyPr/>
          <a:lstStyle/>
          <a:p>
            <a:r>
              <a:rPr lang="en-US" sz="3600" dirty="0" err="1">
                <a:solidFill>
                  <a:schemeClr val="bg1"/>
                </a:solidFill>
                <a:latin typeface="Calibri" charset="0"/>
                <a:ea typeface="ヒラギノ角ゴ Pro W3" charset="0"/>
              </a:rPr>
              <a:t>Milaha’s</a:t>
            </a:r>
            <a:r>
              <a:rPr lang="en-US" sz="3600" dirty="0">
                <a:solidFill>
                  <a:schemeClr val="bg1"/>
                </a:solidFill>
                <a:latin typeface="Calibri" charset="0"/>
                <a:ea typeface="ヒラギノ角ゴ Pro W3" charset="0"/>
              </a:rPr>
              <a:t> Services</a:t>
            </a:r>
          </a:p>
        </p:txBody>
      </p:sp>
      <p:pic>
        <p:nvPicPr>
          <p:cNvPr id="25604" name="Picture 6" descr="03_MILAHA_PPT_PAGE5.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1"/>
            <a:ext cx="12192000" cy="16763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7" name="Slide Number Placeholder 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6A13F0D2-9304-DE4C-9310-234711AFF3B9}" type="slidenum">
              <a:rPr lang="en-US" sz="1200">
                <a:solidFill>
                  <a:schemeClr val="bg1"/>
                </a:solidFill>
                <a:latin typeface="Calibri" charset="0"/>
                <a:cs typeface="Tahoma" charset="0"/>
              </a:rPr>
              <a:pPr eaLnBrk="1" hangingPunct="1"/>
              <a:t>5</a:t>
            </a:fld>
            <a:endParaRPr lang="en-US" sz="1200" dirty="0">
              <a:solidFill>
                <a:schemeClr val="bg1"/>
              </a:solidFill>
              <a:latin typeface="Calibri" charset="0"/>
              <a:cs typeface="Tahoma"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3385BAD-C1F2-4456-9D60-CB2C644CC03F}"/>
              </a:ext>
            </a:extLst>
          </p:cNvPr>
          <p:cNvGraphicFramePr>
            <a:graphicFrameLocks noChangeAspect="1"/>
          </p:cNvGraphicFramePr>
          <p:nvPr>
            <p:custDataLst>
              <p:tags r:id="rId2"/>
            </p:custDataLst>
            <p:extLst>
              <p:ext uri="{D42A27DB-BD31-4B8C-83A1-F6EECF244321}">
                <p14:modId xmlns:p14="http://schemas.microsoft.com/office/powerpoint/2010/main" val="394733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9" name="think-cell Slide" r:id="rId6" imgW="421" imgH="420" progId="TCLayout.ActiveDocument.1">
                  <p:embed/>
                </p:oleObj>
              </mc:Choice>
              <mc:Fallback>
                <p:oleObj name="think-cell Slide" r:id="rId6" imgW="421" imgH="420" progId="TCLayout.ActiveDocument.1">
                  <p:embed/>
                  <p:pic>
                    <p:nvPicPr>
                      <p:cNvPr id="4" name="Object 3" hidden="1">
                        <a:extLst>
                          <a:ext uri="{FF2B5EF4-FFF2-40B4-BE49-F238E27FC236}">
                            <a16:creationId xmlns:a16="http://schemas.microsoft.com/office/drawing/2014/main" id="{E3385BAD-C1F2-4456-9D60-CB2C644CC03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E7F1636F-EC01-467F-995E-C257D4039767}"/>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23555" name="Title 4"/>
          <p:cNvSpPr>
            <a:spLocks noGrp="1"/>
          </p:cNvSpPr>
          <p:nvPr>
            <p:ph type="title"/>
          </p:nvPr>
        </p:nvSpPr>
        <p:spPr/>
        <p:txBody>
          <a:bodyPr/>
          <a:lstStyle/>
          <a:p>
            <a:r>
              <a:rPr lang="en-US" sz="2800" dirty="0">
                <a:latin typeface="Calibri" charset="0"/>
                <a:ea typeface="ヒラギノ角ゴ Pro W3" charset="0"/>
              </a:rPr>
              <a:t>Milaha Maritime and Logistics – Key contributor to Qatar’s supply chain</a:t>
            </a:r>
          </a:p>
        </p:txBody>
      </p:sp>
      <p:sp>
        <p:nvSpPr>
          <p:cNvPr id="7" name="Rectangle 6">
            <a:extLst>
              <a:ext uri="{FF2B5EF4-FFF2-40B4-BE49-F238E27FC236}">
                <a16:creationId xmlns:a16="http://schemas.microsoft.com/office/drawing/2014/main" id="{C10DEA13-5226-4462-8275-862B634DE7E1}"/>
              </a:ext>
            </a:extLst>
          </p:cNvPr>
          <p:cNvSpPr/>
          <p:nvPr/>
        </p:nvSpPr>
        <p:spPr>
          <a:xfrm>
            <a:off x="-10856" y="4813066"/>
            <a:ext cx="12202856" cy="2036307"/>
          </a:xfrm>
          <a:prstGeom prst="rect">
            <a:avLst/>
          </a:prstGeom>
          <a:solidFill>
            <a:srgbClr val="FFFF79">
              <a:alpha val="23922"/>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900" dirty="0">
              <a:solidFill>
                <a:srgbClr val="000000"/>
              </a:solidFill>
              <a:latin typeface="Ubuntu" panose="020B0504030602030204" pitchFamily="34" charset="0"/>
            </a:endParaRPr>
          </a:p>
        </p:txBody>
      </p:sp>
      <p:pic>
        <p:nvPicPr>
          <p:cNvPr id="8" name="Picture 7" descr="A close up of a logo&#10;&#10;Description generated with very high confidence">
            <a:extLst>
              <a:ext uri="{FF2B5EF4-FFF2-40B4-BE49-F238E27FC236}">
                <a16:creationId xmlns:a16="http://schemas.microsoft.com/office/drawing/2014/main" id="{8F5EB359-8877-4D51-832A-D8A45B56D170}"/>
              </a:ext>
            </a:extLst>
          </p:cNvPr>
          <p:cNvPicPr>
            <a:picLocks noChangeAspect="1"/>
          </p:cNvPicPr>
          <p:nvPr/>
        </p:nvPicPr>
        <p:blipFill rotWithShape="1">
          <a:blip r:embed="rId8" cstate="email">
            <a:duotone>
              <a:schemeClr val="bg2">
                <a:shade val="45000"/>
                <a:satMod val="135000"/>
              </a:schemeClr>
              <a:prstClr val="white"/>
            </a:duotone>
            <a:extLst>
              <a:ext uri="{28A0092B-C50C-407E-A947-70E740481C1C}">
                <a14:useLocalDpi xmlns:a14="http://schemas.microsoft.com/office/drawing/2010/main"/>
              </a:ext>
            </a:extLst>
          </a:blip>
          <a:srcRect b="18888"/>
          <a:stretch/>
        </p:blipFill>
        <p:spPr>
          <a:xfrm rot="13777920">
            <a:off x="5181506" y="4971840"/>
            <a:ext cx="2103258" cy="1705994"/>
          </a:xfrm>
          <a:prstGeom prst="rect">
            <a:avLst/>
          </a:prstGeom>
        </p:spPr>
      </p:pic>
      <p:sp>
        <p:nvSpPr>
          <p:cNvPr id="9" name="Rectangle 8">
            <a:extLst>
              <a:ext uri="{FF2B5EF4-FFF2-40B4-BE49-F238E27FC236}">
                <a16:creationId xmlns:a16="http://schemas.microsoft.com/office/drawing/2014/main" id="{14237E1F-8C70-451C-8082-1623F3533520}"/>
              </a:ext>
            </a:extLst>
          </p:cNvPr>
          <p:cNvSpPr/>
          <p:nvPr/>
        </p:nvSpPr>
        <p:spPr>
          <a:xfrm>
            <a:off x="-10856" y="2080405"/>
            <a:ext cx="12220522" cy="2362200"/>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000000"/>
              </a:solidFill>
              <a:latin typeface="Ubuntu" panose="020B0504030602030204" pitchFamily="34" charset="0"/>
            </a:endParaRPr>
          </a:p>
        </p:txBody>
      </p:sp>
      <p:sp>
        <p:nvSpPr>
          <p:cNvPr id="10" name="Rectangle 9">
            <a:extLst>
              <a:ext uri="{FF2B5EF4-FFF2-40B4-BE49-F238E27FC236}">
                <a16:creationId xmlns:a16="http://schemas.microsoft.com/office/drawing/2014/main" id="{E11D9586-46E7-4D17-B490-77999BE2333C}"/>
              </a:ext>
            </a:extLst>
          </p:cNvPr>
          <p:cNvSpPr/>
          <p:nvPr/>
        </p:nvSpPr>
        <p:spPr>
          <a:xfrm>
            <a:off x="2381" y="3429000"/>
            <a:ext cx="12202857" cy="1371600"/>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rgbClr val="000000"/>
              </a:solidFill>
            </a:endParaRPr>
          </a:p>
        </p:txBody>
      </p:sp>
      <p:cxnSp>
        <p:nvCxnSpPr>
          <p:cNvPr id="11" name="Straight Connector 10">
            <a:extLst>
              <a:ext uri="{FF2B5EF4-FFF2-40B4-BE49-F238E27FC236}">
                <a16:creationId xmlns:a16="http://schemas.microsoft.com/office/drawing/2014/main" id="{4A28B2CD-6788-44DD-B391-50EB47449AEF}"/>
              </a:ext>
            </a:extLst>
          </p:cNvPr>
          <p:cNvCxnSpPr/>
          <p:nvPr/>
        </p:nvCxnSpPr>
        <p:spPr>
          <a:xfrm>
            <a:off x="459582"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6F758CE-6F45-4B42-B7D2-A64F9B364E84}"/>
              </a:ext>
            </a:extLst>
          </p:cNvPr>
          <p:cNvCxnSpPr/>
          <p:nvPr/>
        </p:nvCxnSpPr>
        <p:spPr>
          <a:xfrm>
            <a:off x="2066083"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4E69326-CFA5-495C-B4D6-57F33D174011}"/>
              </a:ext>
            </a:extLst>
          </p:cNvPr>
          <p:cNvCxnSpPr/>
          <p:nvPr/>
        </p:nvCxnSpPr>
        <p:spPr>
          <a:xfrm>
            <a:off x="3672584"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8F6F82D-436A-48A9-8482-7957B7BA1545}"/>
              </a:ext>
            </a:extLst>
          </p:cNvPr>
          <p:cNvCxnSpPr/>
          <p:nvPr/>
        </p:nvCxnSpPr>
        <p:spPr>
          <a:xfrm>
            <a:off x="8492087"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F79C93D-1D5D-4ABB-8EA3-37492492D1BF}"/>
              </a:ext>
            </a:extLst>
          </p:cNvPr>
          <p:cNvCxnSpPr/>
          <p:nvPr/>
        </p:nvCxnSpPr>
        <p:spPr>
          <a:xfrm>
            <a:off x="10098590"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D0C5D93-A394-4DD8-80FB-6A4EF6E3C524}"/>
              </a:ext>
            </a:extLst>
          </p:cNvPr>
          <p:cNvCxnSpPr/>
          <p:nvPr/>
        </p:nvCxnSpPr>
        <p:spPr>
          <a:xfrm>
            <a:off x="459582"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7E3ED00-1AAC-4D91-85E2-E5D3234326B4}"/>
              </a:ext>
            </a:extLst>
          </p:cNvPr>
          <p:cNvCxnSpPr/>
          <p:nvPr/>
        </p:nvCxnSpPr>
        <p:spPr>
          <a:xfrm>
            <a:off x="2066083"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0FF441E-576B-404A-B5C2-902BF0C13622}"/>
              </a:ext>
            </a:extLst>
          </p:cNvPr>
          <p:cNvCxnSpPr/>
          <p:nvPr/>
        </p:nvCxnSpPr>
        <p:spPr>
          <a:xfrm>
            <a:off x="3672584"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445D437-AE57-48A0-9967-44237EBFE58C}"/>
              </a:ext>
            </a:extLst>
          </p:cNvPr>
          <p:cNvCxnSpPr/>
          <p:nvPr/>
        </p:nvCxnSpPr>
        <p:spPr>
          <a:xfrm>
            <a:off x="8492087"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CAA7358-0409-42CE-A68A-47C0E2A9C527}"/>
              </a:ext>
            </a:extLst>
          </p:cNvPr>
          <p:cNvCxnSpPr/>
          <p:nvPr/>
        </p:nvCxnSpPr>
        <p:spPr>
          <a:xfrm>
            <a:off x="10098590"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descr="A close up of a logo&#10;&#10;Description generated with very high confidence">
            <a:extLst>
              <a:ext uri="{FF2B5EF4-FFF2-40B4-BE49-F238E27FC236}">
                <a16:creationId xmlns:a16="http://schemas.microsoft.com/office/drawing/2014/main" id="{B25715CD-9C90-4CDC-8F6F-B254FACE566A}"/>
              </a:ext>
            </a:extLst>
          </p:cNvPr>
          <p:cNvPicPr>
            <a:picLocks noChangeAspect="1"/>
          </p:cNvPicPr>
          <p:nvPr/>
        </p:nvPicPr>
        <p:blipFill rotWithShape="1">
          <a:blip r:embed="rId9"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24894" y="1570950"/>
            <a:ext cx="2211098" cy="750271"/>
          </a:xfrm>
          <a:prstGeom prst="rect">
            <a:avLst/>
          </a:prstGeom>
        </p:spPr>
      </p:pic>
      <p:sp>
        <p:nvSpPr>
          <p:cNvPr id="23" name="Rectangle 22">
            <a:extLst>
              <a:ext uri="{FF2B5EF4-FFF2-40B4-BE49-F238E27FC236}">
                <a16:creationId xmlns:a16="http://schemas.microsoft.com/office/drawing/2014/main" id="{3855D219-AD2B-43EB-AB87-F562E62D2F0F}"/>
              </a:ext>
            </a:extLst>
          </p:cNvPr>
          <p:cNvSpPr/>
          <p:nvPr/>
        </p:nvSpPr>
        <p:spPr>
          <a:xfrm>
            <a:off x="459582" y="3285860"/>
            <a:ext cx="3001874" cy="154643"/>
          </a:xfrm>
          <a:prstGeom prst="rect">
            <a:avLst/>
          </a:prstGeom>
          <a:solidFill>
            <a:srgbClr val="EFD28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900">
              <a:solidFill>
                <a:srgbClr val="000000"/>
              </a:solidFill>
              <a:latin typeface="Ubuntu" panose="020B0504030602030204" pitchFamily="34" charset="0"/>
            </a:endParaRPr>
          </a:p>
        </p:txBody>
      </p:sp>
      <p:pic>
        <p:nvPicPr>
          <p:cNvPr id="24" name="Picture 23" descr="A close up of a logo&#10;&#10;Description generated with very high confidence">
            <a:extLst>
              <a:ext uri="{FF2B5EF4-FFF2-40B4-BE49-F238E27FC236}">
                <a16:creationId xmlns:a16="http://schemas.microsoft.com/office/drawing/2014/main" id="{DEC9A70A-03A8-42FB-81F8-3EE77197B2AB}"/>
              </a:ext>
            </a:extLst>
          </p:cNvPr>
          <p:cNvPicPr>
            <a:picLocks noChangeAspect="1"/>
          </p:cNvPicPr>
          <p:nvPr/>
        </p:nvPicPr>
        <p:blipFill rotWithShape="1">
          <a:blip r:embed="rId10"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flipH="1">
            <a:off x="2294121" y="2606552"/>
            <a:ext cx="966508" cy="720313"/>
          </a:xfrm>
          <a:prstGeom prst="rect">
            <a:avLst/>
          </a:prstGeom>
        </p:spPr>
      </p:pic>
      <p:pic>
        <p:nvPicPr>
          <p:cNvPr id="25" name="Picture 24" descr="A close up of a logo&#10;&#10;Description generated with very high confidence">
            <a:extLst>
              <a:ext uri="{FF2B5EF4-FFF2-40B4-BE49-F238E27FC236}">
                <a16:creationId xmlns:a16="http://schemas.microsoft.com/office/drawing/2014/main" id="{3D0E3386-2BE3-4072-9319-C93BAE02EE8A}"/>
              </a:ext>
            </a:extLst>
          </p:cNvPr>
          <p:cNvPicPr>
            <a:picLocks noChangeAspect="1"/>
          </p:cNvPicPr>
          <p:nvPr/>
        </p:nvPicPr>
        <p:blipFill rotWithShape="1">
          <a:blip r:embed="rId11" cstate="email">
            <a:duotone>
              <a:schemeClr val="accent4">
                <a:shade val="45000"/>
                <a:satMod val="135000"/>
              </a:schemeClr>
              <a:prstClr val="white"/>
            </a:duotone>
            <a:extLst>
              <a:ext uri="{28A0092B-C50C-407E-A947-70E740481C1C}">
                <a14:useLocalDpi xmlns:a14="http://schemas.microsoft.com/office/drawing/2010/main"/>
              </a:ext>
            </a:extLst>
          </a:blip>
          <a:srcRect b="26667"/>
          <a:stretch/>
        </p:blipFill>
        <p:spPr>
          <a:xfrm flipH="1">
            <a:off x="4013970" y="3323133"/>
            <a:ext cx="1494096" cy="1036605"/>
          </a:xfrm>
          <a:prstGeom prst="rect">
            <a:avLst/>
          </a:prstGeom>
        </p:spPr>
      </p:pic>
      <p:grpSp>
        <p:nvGrpSpPr>
          <p:cNvPr id="26" name="Group 25">
            <a:extLst>
              <a:ext uri="{FF2B5EF4-FFF2-40B4-BE49-F238E27FC236}">
                <a16:creationId xmlns:a16="http://schemas.microsoft.com/office/drawing/2014/main" id="{7E0091C9-BB55-477F-9857-B6F6A8A27853}"/>
              </a:ext>
            </a:extLst>
          </p:cNvPr>
          <p:cNvGrpSpPr/>
          <p:nvPr/>
        </p:nvGrpSpPr>
        <p:grpSpPr>
          <a:xfrm>
            <a:off x="9127691" y="4592426"/>
            <a:ext cx="2147813" cy="1637423"/>
            <a:chOff x="6118083" y="4572386"/>
            <a:chExt cx="2147813" cy="1637423"/>
          </a:xfrm>
        </p:grpSpPr>
        <p:pic>
          <p:nvPicPr>
            <p:cNvPr id="27" name="Picture 26" descr="A close up of a logo&#10;&#10;Description generated with very high confidence">
              <a:extLst>
                <a:ext uri="{FF2B5EF4-FFF2-40B4-BE49-F238E27FC236}">
                  <a16:creationId xmlns:a16="http://schemas.microsoft.com/office/drawing/2014/main" id="{7401827E-024D-45DF-9C2F-7A0486A2FD14}"/>
                </a:ext>
              </a:extLst>
            </p:cNvPr>
            <p:cNvPicPr>
              <a:picLocks noChangeAspect="1"/>
            </p:cNvPicPr>
            <p:nvPr/>
          </p:nvPicPr>
          <p:blipFill rotWithShape="1">
            <a:blip r:embed="rId12" cstate="email">
              <a:duotone>
                <a:schemeClr val="accent1">
                  <a:shade val="45000"/>
                  <a:satMod val="135000"/>
                </a:schemeClr>
                <a:prstClr val="white"/>
              </a:duotone>
              <a:extLst>
                <a:ext uri="{28A0092B-C50C-407E-A947-70E740481C1C}">
                  <a14:useLocalDpi xmlns:a14="http://schemas.microsoft.com/office/drawing/2010/main"/>
                </a:ext>
              </a:extLst>
            </a:blip>
            <a:srcRect b="23763"/>
            <a:stretch/>
          </p:blipFill>
          <p:spPr>
            <a:xfrm>
              <a:off x="6118083" y="4572386"/>
              <a:ext cx="2147813" cy="1637423"/>
            </a:xfrm>
            <a:prstGeom prst="rect">
              <a:avLst/>
            </a:prstGeom>
          </p:spPr>
        </p:pic>
        <p:pic>
          <p:nvPicPr>
            <p:cNvPr id="28" name="Picture 27" descr="A close up of a logo&#10;&#10;Description generated with very high confidence">
              <a:extLst>
                <a:ext uri="{FF2B5EF4-FFF2-40B4-BE49-F238E27FC236}">
                  <a16:creationId xmlns:a16="http://schemas.microsoft.com/office/drawing/2014/main" id="{68E9FC78-7F79-4CD2-9C1E-0A04EA762393}"/>
                </a:ext>
              </a:extLst>
            </p:cNvPr>
            <p:cNvPicPr>
              <a:picLocks noChangeAspect="1"/>
            </p:cNvPicPr>
            <p:nvPr/>
          </p:nvPicPr>
          <p:blipFill rotWithShape="1">
            <a:blip r:embed="rId13" cstate="email">
              <a:duotone>
                <a:schemeClr val="accent4">
                  <a:shade val="45000"/>
                  <a:satMod val="135000"/>
                </a:schemeClr>
                <a:prstClr val="white"/>
              </a:duotone>
              <a:extLst>
                <a:ext uri="{28A0092B-C50C-407E-A947-70E740481C1C}">
                  <a14:useLocalDpi xmlns:a14="http://schemas.microsoft.com/office/drawing/2010/main"/>
                </a:ext>
              </a:extLst>
            </a:blip>
            <a:srcRect l="47852" t="41894" b="23763"/>
            <a:stretch/>
          </p:blipFill>
          <p:spPr>
            <a:xfrm>
              <a:off x="7143854" y="5470177"/>
              <a:ext cx="1120036" cy="737622"/>
            </a:xfrm>
            <a:prstGeom prst="rect">
              <a:avLst/>
            </a:prstGeom>
          </p:spPr>
        </p:pic>
      </p:grpSp>
      <p:sp>
        <p:nvSpPr>
          <p:cNvPr id="29" name="TextBox 28">
            <a:extLst>
              <a:ext uri="{FF2B5EF4-FFF2-40B4-BE49-F238E27FC236}">
                <a16:creationId xmlns:a16="http://schemas.microsoft.com/office/drawing/2014/main" id="{8584BF5A-CBD0-44BD-BF97-83CFF3470CC4}"/>
              </a:ext>
            </a:extLst>
          </p:cNvPr>
          <p:cNvSpPr txBox="1"/>
          <p:nvPr/>
        </p:nvSpPr>
        <p:spPr>
          <a:xfrm>
            <a:off x="309784" y="1244508"/>
            <a:ext cx="1881608" cy="523220"/>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Container Shipping</a:t>
            </a:r>
          </a:p>
        </p:txBody>
      </p:sp>
      <p:sp>
        <p:nvSpPr>
          <p:cNvPr id="30" name="TextBox 29">
            <a:extLst>
              <a:ext uri="{FF2B5EF4-FFF2-40B4-BE49-F238E27FC236}">
                <a16:creationId xmlns:a16="http://schemas.microsoft.com/office/drawing/2014/main" id="{D9B7559A-50F2-4CD8-A73B-BAD02F4EEF41}"/>
              </a:ext>
            </a:extLst>
          </p:cNvPr>
          <p:cNvSpPr txBox="1"/>
          <p:nvPr/>
        </p:nvSpPr>
        <p:spPr>
          <a:xfrm>
            <a:off x="838200" y="2738260"/>
            <a:ext cx="1607190" cy="523220"/>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Port Operations and  Services</a:t>
            </a:r>
          </a:p>
        </p:txBody>
      </p:sp>
      <p:sp>
        <p:nvSpPr>
          <p:cNvPr id="31" name="TextBox 30">
            <a:extLst>
              <a:ext uri="{FF2B5EF4-FFF2-40B4-BE49-F238E27FC236}">
                <a16:creationId xmlns:a16="http://schemas.microsoft.com/office/drawing/2014/main" id="{51399FFD-87AE-4770-A8F5-E21E3E79F402}"/>
              </a:ext>
            </a:extLst>
          </p:cNvPr>
          <p:cNvSpPr txBox="1"/>
          <p:nvPr/>
        </p:nvSpPr>
        <p:spPr>
          <a:xfrm>
            <a:off x="5254191" y="3769524"/>
            <a:ext cx="1494097" cy="307777"/>
          </a:xfrm>
          <a:prstGeom prst="rect">
            <a:avLst/>
          </a:prstGeom>
          <a:noFill/>
        </p:spPr>
        <p:txBody>
          <a:bodyPr wrap="square" rtlCol="0">
            <a:spAutoFit/>
          </a:bodyPr>
          <a:lstStyle/>
          <a:p>
            <a:pPr algn="ctr"/>
            <a:r>
              <a:rPr lang="en-US" sz="1400" b="1" dirty="0">
                <a:solidFill>
                  <a:schemeClr val="bg1"/>
                </a:solidFill>
                <a:latin typeface="Ubuntu" panose="020B0504030602030204" pitchFamily="34" charset="0"/>
                <a:cs typeface="Segoe UI" panose="020B0502040204020203" pitchFamily="34" charset="0"/>
              </a:rPr>
              <a:t>Road freight</a:t>
            </a:r>
          </a:p>
        </p:txBody>
      </p:sp>
      <p:sp>
        <p:nvSpPr>
          <p:cNvPr id="32" name="TextBox 31">
            <a:extLst>
              <a:ext uri="{FF2B5EF4-FFF2-40B4-BE49-F238E27FC236}">
                <a16:creationId xmlns:a16="http://schemas.microsoft.com/office/drawing/2014/main" id="{E184EABE-48C3-4647-9987-942431E74B26}"/>
              </a:ext>
            </a:extLst>
          </p:cNvPr>
          <p:cNvSpPr txBox="1"/>
          <p:nvPr/>
        </p:nvSpPr>
        <p:spPr>
          <a:xfrm>
            <a:off x="9196615" y="6234233"/>
            <a:ext cx="1822087" cy="523220"/>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Warehousing &amp; distribution</a:t>
            </a:r>
          </a:p>
        </p:txBody>
      </p:sp>
      <p:pic>
        <p:nvPicPr>
          <p:cNvPr id="33" name="Picture 32" descr="A close up of a logo&#10;&#10;Description generated with very high confidence">
            <a:extLst>
              <a:ext uri="{FF2B5EF4-FFF2-40B4-BE49-F238E27FC236}">
                <a16:creationId xmlns:a16="http://schemas.microsoft.com/office/drawing/2014/main" id="{DF8D59AF-282E-4FA9-8F0A-34E8A39877A3}"/>
              </a:ext>
            </a:extLst>
          </p:cNvPr>
          <p:cNvPicPr>
            <a:picLocks noChangeAspect="1"/>
          </p:cNvPicPr>
          <p:nvPr/>
        </p:nvPicPr>
        <p:blipFill rotWithShape="1">
          <a:blip r:embed="rId14"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8076401" y="1213615"/>
            <a:ext cx="1142910" cy="990522"/>
          </a:xfrm>
          <a:prstGeom prst="rect">
            <a:avLst/>
          </a:prstGeom>
        </p:spPr>
      </p:pic>
      <p:pic>
        <p:nvPicPr>
          <p:cNvPr id="34" name="Picture 33" descr="A close up of a logo&#10;&#10;Description generated with very high confidence">
            <a:extLst>
              <a:ext uri="{FF2B5EF4-FFF2-40B4-BE49-F238E27FC236}">
                <a16:creationId xmlns:a16="http://schemas.microsoft.com/office/drawing/2014/main" id="{34EE2E7D-94E6-4A78-B867-E5437327EF9A}"/>
              </a:ext>
            </a:extLst>
          </p:cNvPr>
          <p:cNvPicPr>
            <a:picLocks noChangeAspect="1"/>
          </p:cNvPicPr>
          <p:nvPr/>
        </p:nvPicPr>
        <p:blipFill rotWithShape="1">
          <a:blip r:embed="rId15"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9347200" y="1613766"/>
            <a:ext cx="2026500" cy="643092"/>
          </a:xfrm>
          <a:prstGeom prst="rect">
            <a:avLst/>
          </a:prstGeom>
        </p:spPr>
      </p:pic>
      <p:pic>
        <p:nvPicPr>
          <p:cNvPr id="35" name="Picture 34" descr="A close up of a logo&#10;&#10;Description generated with very high confidence">
            <a:extLst>
              <a:ext uri="{FF2B5EF4-FFF2-40B4-BE49-F238E27FC236}">
                <a16:creationId xmlns:a16="http://schemas.microsoft.com/office/drawing/2014/main" id="{9D942938-C55A-44B5-AD48-13D8532939B8}"/>
              </a:ext>
            </a:extLst>
          </p:cNvPr>
          <p:cNvPicPr>
            <a:picLocks noChangeAspect="1"/>
          </p:cNvPicPr>
          <p:nvPr/>
        </p:nvPicPr>
        <p:blipFill rotWithShape="1">
          <a:blip r:embed="rId16"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7124949" y="1743265"/>
            <a:ext cx="749479" cy="451985"/>
          </a:xfrm>
          <a:prstGeom prst="rect">
            <a:avLst/>
          </a:prstGeom>
        </p:spPr>
      </p:pic>
      <p:pic>
        <p:nvPicPr>
          <p:cNvPr id="36" name="Picture 35" descr="A close up of a logo&#10;&#10;Description generated with very high confidence">
            <a:extLst>
              <a:ext uri="{FF2B5EF4-FFF2-40B4-BE49-F238E27FC236}">
                <a16:creationId xmlns:a16="http://schemas.microsoft.com/office/drawing/2014/main" id="{BD583197-6D53-48A5-AE40-4FAB716B30F9}"/>
              </a:ext>
            </a:extLst>
          </p:cNvPr>
          <p:cNvPicPr>
            <a:picLocks noChangeAspect="1"/>
          </p:cNvPicPr>
          <p:nvPr/>
        </p:nvPicPr>
        <p:blipFill rotWithShape="1">
          <a:blip r:embed="rId17"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7861210" y="2170222"/>
            <a:ext cx="483195" cy="328204"/>
          </a:xfrm>
          <a:prstGeom prst="rect">
            <a:avLst/>
          </a:prstGeom>
        </p:spPr>
      </p:pic>
      <p:sp>
        <p:nvSpPr>
          <p:cNvPr id="37" name="TextBox 36">
            <a:extLst>
              <a:ext uri="{FF2B5EF4-FFF2-40B4-BE49-F238E27FC236}">
                <a16:creationId xmlns:a16="http://schemas.microsoft.com/office/drawing/2014/main" id="{29AC0ED7-4ABA-4F76-B8AE-F018E4EAA252}"/>
              </a:ext>
            </a:extLst>
          </p:cNvPr>
          <p:cNvSpPr txBox="1"/>
          <p:nvPr/>
        </p:nvSpPr>
        <p:spPr>
          <a:xfrm>
            <a:off x="9307552" y="1104482"/>
            <a:ext cx="1958268" cy="523220"/>
          </a:xfrm>
          <a:prstGeom prst="rect">
            <a:avLst/>
          </a:prstGeom>
          <a:noFill/>
        </p:spPr>
        <p:txBody>
          <a:bodyPr wrap="square" rtlCol="0">
            <a:spAutoFit/>
          </a:bodyPr>
          <a:lstStyle>
            <a:defPPr>
              <a:defRPr lang="en-US"/>
            </a:defPPr>
            <a:lvl1pPr algn="ctr">
              <a:defRPr sz="1400" b="1">
                <a:latin typeface="Ubuntu" panose="020B0504030602030204" pitchFamily="34" charset="0"/>
                <a:cs typeface="Segoe UI" panose="020B0502040204020203" pitchFamily="34" charset="0"/>
              </a:defRPr>
            </a:lvl1pPr>
          </a:lstStyle>
          <a:p>
            <a:r>
              <a:rPr lang="en-US" dirty="0"/>
              <a:t>Gas &amp; Petrochemical shipping</a:t>
            </a:r>
          </a:p>
        </p:txBody>
      </p:sp>
      <p:sp>
        <p:nvSpPr>
          <p:cNvPr id="38" name="TextBox 37">
            <a:extLst>
              <a:ext uri="{FF2B5EF4-FFF2-40B4-BE49-F238E27FC236}">
                <a16:creationId xmlns:a16="http://schemas.microsoft.com/office/drawing/2014/main" id="{CFDAFEEC-49B7-4ABE-BED0-2848DC185304}"/>
              </a:ext>
            </a:extLst>
          </p:cNvPr>
          <p:cNvSpPr txBox="1"/>
          <p:nvPr/>
        </p:nvSpPr>
        <p:spPr>
          <a:xfrm>
            <a:off x="6168331" y="1104729"/>
            <a:ext cx="2056658" cy="307777"/>
          </a:xfrm>
          <a:prstGeom prst="rect">
            <a:avLst/>
          </a:prstGeom>
          <a:noFill/>
        </p:spPr>
        <p:txBody>
          <a:bodyPr wrap="square" rtlCol="0">
            <a:spAutoFit/>
          </a:bodyPr>
          <a:lstStyle>
            <a:defPPr>
              <a:defRPr lang="en-US"/>
            </a:defPPr>
            <a:lvl1pPr algn="ctr">
              <a:defRPr sz="1400" b="1">
                <a:latin typeface="Ubuntu" panose="020B0504030602030204" pitchFamily="34" charset="0"/>
                <a:cs typeface="Segoe UI" panose="020B0502040204020203" pitchFamily="34" charset="0"/>
              </a:defRPr>
            </a:lvl1pPr>
          </a:lstStyle>
          <a:p>
            <a:r>
              <a:rPr lang="en-US" dirty="0"/>
              <a:t>Offshore services</a:t>
            </a:r>
          </a:p>
        </p:txBody>
      </p:sp>
      <p:sp>
        <p:nvSpPr>
          <p:cNvPr id="39" name="Rectangle 38">
            <a:extLst>
              <a:ext uri="{FF2B5EF4-FFF2-40B4-BE49-F238E27FC236}">
                <a16:creationId xmlns:a16="http://schemas.microsoft.com/office/drawing/2014/main" id="{493147C3-1C68-46B1-953F-6857D02347D2}"/>
              </a:ext>
            </a:extLst>
          </p:cNvPr>
          <p:cNvSpPr/>
          <p:nvPr/>
        </p:nvSpPr>
        <p:spPr>
          <a:xfrm>
            <a:off x="8434756" y="3283351"/>
            <a:ext cx="3001874" cy="154643"/>
          </a:xfrm>
          <a:prstGeom prst="rect">
            <a:avLst/>
          </a:prstGeom>
          <a:solidFill>
            <a:srgbClr val="EFD28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900">
              <a:solidFill>
                <a:srgbClr val="000000"/>
              </a:solidFill>
              <a:latin typeface="Ubuntu" panose="020B0504030602030204" pitchFamily="34" charset="0"/>
            </a:endParaRPr>
          </a:p>
        </p:txBody>
      </p:sp>
      <p:sp>
        <p:nvSpPr>
          <p:cNvPr id="40" name="TextBox 39">
            <a:extLst>
              <a:ext uri="{FF2B5EF4-FFF2-40B4-BE49-F238E27FC236}">
                <a16:creationId xmlns:a16="http://schemas.microsoft.com/office/drawing/2014/main" id="{8ADDE050-79FA-43E6-BE4C-D0B8E9BF9093}"/>
              </a:ext>
            </a:extLst>
          </p:cNvPr>
          <p:cNvSpPr txBox="1"/>
          <p:nvPr/>
        </p:nvSpPr>
        <p:spPr>
          <a:xfrm>
            <a:off x="9077719" y="2875540"/>
            <a:ext cx="1607190" cy="307777"/>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Shipyard</a:t>
            </a:r>
          </a:p>
        </p:txBody>
      </p:sp>
      <p:pic>
        <p:nvPicPr>
          <p:cNvPr id="41" name="Picture 40" descr="A close up of a logo&#10;&#10;Description generated with very high confidence">
            <a:extLst>
              <a:ext uri="{FF2B5EF4-FFF2-40B4-BE49-F238E27FC236}">
                <a16:creationId xmlns:a16="http://schemas.microsoft.com/office/drawing/2014/main" id="{ED72BA74-6694-4180-BF0C-5B6D1BCEC282}"/>
              </a:ext>
            </a:extLst>
          </p:cNvPr>
          <p:cNvPicPr>
            <a:picLocks noChangeAspect="1"/>
          </p:cNvPicPr>
          <p:nvPr/>
        </p:nvPicPr>
        <p:blipFill rotWithShape="1">
          <a:blip r:embed="rId18" cstate="email">
            <a:duotone>
              <a:schemeClr val="accent1">
                <a:shade val="45000"/>
                <a:satMod val="135000"/>
              </a:schemeClr>
              <a:prstClr val="white"/>
            </a:duotone>
            <a:extLst>
              <a:ext uri="{28A0092B-C50C-407E-A947-70E740481C1C}">
                <a14:useLocalDpi xmlns:a14="http://schemas.microsoft.com/office/drawing/2010/main"/>
              </a:ext>
            </a:extLst>
          </a:blip>
          <a:srcRect b="23029"/>
          <a:stretch/>
        </p:blipFill>
        <p:spPr>
          <a:xfrm>
            <a:off x="10259381" y="2377945"/>
            <a:ext cx="1183287" cy="910789"/>
          </a:xfrm>
          <a:prstGeom prst="rect">
            <a:avLst/>
          </a:prstGeom>
        </p:spPr>
      </p:pic>
      <p:sp>
        <p:nvSpPr>
          <p:cNvPr id="42" name="TextBox 41">
            <a:extLst>
              <a:ext uri="{FF2B5EF4-FFF2-40B4-BE49-F238E27FC236}">
                <a16:creationId xmlns:a16="http://schemas.microsoft.com/office/drawing/2014/main" id="{3017A7A0-0045-403B-90E7-D6BD1FB720BD}"/>
              </a:ext>
            </a:extLst>
          </p:cNvPr>
          <p:cNvSpPr txBox="1"/>
          <p:nvPr/>
        </p:nvSpPr>
        <p:spPr>
          <a:xfrm>
            <a:off x="540113" y="6169223"/>
            <a:ext cx="1822087" cy="307777"/>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Freight Forwarding</a:t>
            </a:r>
          </a:p>
        </p:txBody>
      </p:sp>
      <p:pic>
        <p:nvPicPr>
          <p:cNvPr id="43" name="Picture 42" descr="A close up of a logo&#10;&#10;Description generated with very high confidence">
            <a:extLst>
              <a:ext uri="{FF2B5EF4-FFF2-40B4-BE49-F238E27FC236}">
                <a16:creationId xmlns:a16="http://schemas.microsoft.com/office/drawing/2014/main" id="{3415DEB3-456D-49F1-81F9-D38B84899C36}"/>
              </a:ext>
            </a:extLst>
          </p:cNvPr>
          <p:cNvPicPr>
            <a:picLocks noChangeAspect="1"/>
          </p:cNvPicPr>
          <p:nvPr/>
        </p:nvPicPr>
        <p:blipFill rotWithShape="1">
          <a:blip r:embed="rId11" cstate="email">
            <a:duotone>
              <a:schemeClr val="accent4">
                <a:shade val="45000"/>
                <a:satMod val="135000"/>
              </a:schemeClr>
              <a:prstClr val="white"/>
            </a:duotone>
            <a:extLst>
              <a:ext uri="{28A0092B-C50C-407E-A947-70E740481C1C}">
                <a14:useLocalDpi xmlns:a14="http://schemas.microsoft.com/office/drawing/2010/main"/>
              </a:ext>
            </a:extLst>
          </a:blip>
          <a:srcRect b="26667"/>
          <a:stretch/>
        </p:blipFill>
        <p:spPr>
          <a:xfrm flipH="1">
            <a:off x="7522247" y="3294249"/>
            <a:ext cx="1494096" cy="1036605"/>
          </a:xfrm>
          <a:prstGeom prst="rect">
            <a:avLst/>
          </a:prstGeom>
        </p:spPr>
      </p:pic>
      <p:cxnSp>
        <p:nvCxnSpPr>
          <p:cNvPr id="44" name="Straight Connector 43">
            <a:extLst>
              <a:ext uri="{FF2B5EF4-FFF2-40B4-BE49-F238E27FC236}">
                <a16:creationId xmlns:a16="http://schemas.microsoft.com/office/drawing/2014/main" id="{FE9F0F67-8C86-4EEE-8749-46B6124D4D99}"/>
              </a:ext>
            </a:extLst>
          </p:cNvPr>
          <p:cNvCxnSpPr>
            <a:cxnSpLocks/>
          </p:cNvCxnSpPr>
          <p:nvPr/>
        </p:nvCxnSpPr>
        <p:spPr>
          <a:xfrm>
            <a:off x="2209800" y="2351276"/>
            <a:ext cx="1564482" cy="0"/>
          </a:xfrm>
          <a:prstGeom prst="line">
            <a:avLst/>
          </a:prstGeom>
          <a:ln w="28575" cmpd="sng">
            <a:solidFill>
              <a:schemeClr val="bg1"/>
            </a:solidFill>
            <a:prstDash val="dash"/>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440C856-7D91-464B-9844-97C35DA1CCAD}"/>
              </a:ext>
            </a:extLst>
          </p:cNvPr>
          <p:cNvCxnSpPr>
            <a:cxnSpLocks/>
          </p:cNvCxnSpPr>
          <p:nvPr/>
        </p:nvCxnSpPr>
        <p:spPr>
          <a:xfrm>
            <a:off x="3774282" y="2410820"/>
            <a:ext cx="0" cy="589050"/>
          </a:xfrm>
          <a:prstGeom prst="line">
            <a:avLst/>
          </a:prstGeom>
          <a:ln w="28575"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DE57226E-C5FE-4BBF-AFDE-143E28EB4B11}"/>
              </a:ext>
            </a:extLst>
          </p:cNvPr>
          <p:cNvCxnSpPr>
            <a:stCxn id="30" idx="1"/>
          </p:cNvCxnSpPr>
          <p:nvPr/>
        </p:nvCxnSpPr>
        <p:spPr>
          <a:xfrm flipH="1">
            <a:off x="457200" y="2999870"/>
            <a:ext cx="381000" cy="0"/>
          </a:xfrm>
          <a:prstGeom prst="line">
            <a:avLst/>
          </a:prstGeom>
          <a:ln w="28575" cmpd="sng">
            <a:solidFill>
              <a:schemeClr val="bg1"/>
            </a:solidFill>
            <a:prstDash val="dash"/>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53BBC75-1501-443D-9886-1F380E2FFCDD}"/>
              </a:ext>
            </a:extLst>
          </p:cNvPr>
          <p:cNvCxnSpPr/>
          <p:nvPr/>
        </p:nvCxnSpPr>
        <p:spPr>
          <a:xfrm>
            <a:off x="457200" y="2999870"/>
            <a:ext cx="2382" cy="1018875"/>
          </a:xfrm>
          <a:prstGeom prst="line">
            <a:avLst/>
          </a:prstGeom>
          <a:ln w="28575"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13052E10-1336-4657-8386-9D53776398C2}"/>
              </a:ext>
            </a:extLst>
          </p:cNvPr>
          <p:cNvCxnSpPr>
            <a:cxnSpLocks/>
          </p:cNvCxnSpPr>
          <p:nvPr/>
        </p:nvCxnSpPr>
        <p:spPr>
          <a:xfrm>
            <a:off x="459582" y="4012961"/>
            <a:ext cx="3274218" cy="0"/>
          </a:xfrm>
          <a:prstGeom prst="straightConnector1">
            <a:avLst/>
          </a:prstGeom>
          <a:ln w="28575" cmpd="sng">
            <a:solidFill>
              <a:schemeClr val="bg1"/>
            </a:solidFill>
            <a:prstDash val="dash"/>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E73A8E40-6CCA-44C8-865E-ABE4F7B93926}"/>
              </a:ext>
            </a:extLst>
          </p:cNvPr>
          <p:cNvCxnSpPr>
            <a:cxnSpLocks/>
          </p:cNvCxnSpPr>
          <p:nvPr/>
        </p:nvCxnSpPr>
        <p:spPr>
          <a:xfrm>
            <a:off x="1358701" y="4163042"/>
            <a:ext cx="2375099" cy="0"/>
          </a:xfrm>
          <a:prstGeom prst="straightConnector1">
            <a:avLst/>
          </a:prstGeom>
          <a:ln w="28575" cmpd="sng">
            <a:solidFill>
              <a:schemeClr val="bg1"/>
            </a:solidFill>
            <a:prstDash val="dash"/>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30581B43-808C-4B06-958A-4CB4A7BF8DA8}"/>
              </a:ext>
            </a:extLst>
          </p:cNvPr>
          <p:cNvCxnSpPr>
            <a:cxnSpLocks/>
          </p:cNvCxnSpPr>
          <p:nvPr/>
        </p:nvCxnSpPr>
        <p:spPr>
          <a:xfrm flipV="1">
            <a:off x="1357959" y="4163042"/>
            <a:ext cx="10284" cy="621000"/>
          </a:xfrm>
          <a:prstGeom prst="line">
            <a:avLst/>
          </a:prstGeom>
          <a:ln w="28575"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AD6CE4B-86AF-4A66-AE65-1F256C254F22}"/>
              </a:ext>
            </a:extLst>
          </p:cNvPr>
          <p:cNvCxnSpPr>
            <a:cxnSpLocks/>
          </p:cNvCxnSpPr>
          <p:nvPr/>
        </p:nvCxnSpPr>
        <p:spPr>
          <a:xfrm>
            <a:off x="8915400" y="4069085"/>
            <a:ext cx="1710899" cy="0"/>
          </a:xfrm>
          <a:prstGeom prst="line">
            <a:avLst/>
          </a:prstGeom>
          <a:ln w="28575" cmpd="sng">
            <a:solidFill>
              <a:schemeClr val="bg1"/>
            </a:solidFill>
            <a:prstDash val="dash"/>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94767C5F-28A3-44B4-A966-3F5EDFE50FAB}"/>
              </a:ext>
            </a:extLst>
          </p:cNvPr>
          <p:cNvCxnSpPr>
            <a:cxnSpLocks/>
          </p:cNvCxnSpPr>
          <p:nvPr/>
        </p:nvCxnSpPr>
        <p:spPr>
          <a:xfrm>
            <a:off x="10626299" y="4069085"/>
            <a:ext cx="0" cy="772647"/>
          </a:xfrm>
          <a:prstGeom prst="straightConnector1">
            <a:avLst/>
          </a:prstGeom>
          <a:ln w="28575" cmpd="sng">
            <a:solidFill>
              <a:schemeClr val="bg1"/>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763FE2C-1D7F-4064-8A02-F72AE6D7E487}"/>
              </a:ext>
            </a:extLst>
          </p:cNvPr>
          <p:cNvCxnSpPr>
            <a:cxnSpLocks/>
          </p:cNvCxnSpPr>
          <p:nvPr/>
        </p:nvCxnSpPr>
        <p:spPr>
          <a:xfrm flipV="1">
            <a:off x="1349333" y="4808844"/>
            <a:ext cx="10284" cy="313069"/>
          </a:xfrm>
          <a:prstGeom prst="line">
            <a:avLst/>
          </a:prstGeom>
          <a:ln w="2857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6153544-89EE-44DF-8F04-6C2EC0A3BE48}"/>
              </a:ext>
            </a:extLst>
          </p:cNvPr>
          <p:cNvCxnSpPr>
            <a:cxnSpLocks/>
          </p:cNvCxnSpPr>
          <p:nvPr/>
        </p:nvCxnSpPr>
        <p:spPr>
          <a:xfrm flipH="1" flipV="1">
            <a:off x="10626299" y="4798382"/>
            <a:ext cx="0" cy="316200"/>
          </a:xfrm>
          <a:prstGeom prst="line">
            <a:avLst/>
          </a:prstGeom>
          <a:ln w="28575" cmpd="sng">
            <a:solidFill>
              <a:schemeClr val="tx1"/>
            </a:solidFill>
            <a:prstDash val="dash"/>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1A20D380-B033-4B50-983D-A3612F08921D}"/>
              </a:ext>
            </a:extLst>
          </p:cNvPr>
          <p:cNvCxnSpPr>
            <a:cxnSpLocks/>
          </p:cNvCxnSpPr>
          <p:nvPr/>
        </p:nvCxnSpPr>
        <p:spPr>
          <a:xfrm>
            <a:off x="2362200" y="2195636"/>
            <a:ext cx="2066954" cy="0"/>
          </a:xfrm>
          <a:prstGeom prst="line">
            <a:avLst/>
          </a:prstGeom>
          <a:ln w="28575" cmpd="sng">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D357D7B8-4012-49E2-9A92-00914BE25015}"/>
              </a:ext>
            </a:extLst>
          </p:cNvPr>
          <p:cNvCxnSpPr>
            <a:cxnSpLocks/>
          </p:cNvCxnSpPr>
          <p:nvPr/>
        </p:nvCxnSpPr>
        <p:spPr>
          <a:xfrm>
            <a:off x="4440898" y="2213874"/>
            <a:ext cx="0" cy="867336"/>
          </a:xfrm>
          <a:prstGeom prst="line">
            <a:avLst/>
          </a:prstGeom>
          <a:ln w="28575" cmpd="sng">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5D051854-5357-42A7-9AB8-9B5D15A61AFC}"/>
              </a:ext>
            </a:extLst>
          </p:cNvPr>
          <p:cNvCxnSpPr>
            <a:cxnSpLocks/>
          </p:cNvCxnSpPr>
          <p:nvPr/>
        </p:nvCxnSpPr>
        <p:spPr>
          <a:xfrm>
            <a:off x="4440898" y="3061059"/>
            <a:ext cx="4763449" cy="1701"/>
          </a:xfrm>
          <a:prstGeom prst="straightConnector1">
            <a:avLst/>
          </a:prstGeom>
          <a:ln w="28575" cmpd="sng">
            <a:solidFill>
              <a:srgbClr val="FFFF00"/>
            </a:solidFill>
            <a:prstDash val="dash"/>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C6E3D4C-6834-47C1-9FD0-5D06B695CA89}"/>
              </a:ext>
            </a:extLst>
          </p:cNvPr>
          <p:cNvCxnSpPr>
            <a:cxnSpLocks/>
          </p:cNvCxnSpPr>
          <p:nvPr/>
        </p:nvCxnSpPr>
        <p:spPr>
          <a:xfrm>
            <a:off x="7569614" y="2163990"/>
            <a:ext cx="0" cy="717602"/>
          </a:xfrm>
          <a:prstGeom prst="line">
            <a:avLst/>
          </a:prstGeom>
          <a:ln w="28575" cmpd="sng">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456559D-7C6D-4C75-ABFF-56537BD57B59}"/>
              </a:ext>
            </a:extLst>
          </p:cNvPr>
          <p:cNvCxnSpPr>
            <a:cxnSpLocks/>
          </p:cNvCxnSpPr>
          <p:nvPr/>
        </p:nvCxnSpPr>
        <p:spPr>
          <a:xfrm>
            <a:off x="10058400" y="2158232"/>
            <a:ext cx="0" cy="709169"/>
          </a:xfrm>
          <a:prstGeom prst="line">
            <a:avLst/>
          </a:prstGeom>
          <a:ln w="28575" cmpd="sng">
            <a:solidFill>
              <a:srgbClr val="FFFF00"/>
            </a:solidFill>
            <a:prstDash val="dash"/>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pic>
        <p:nvPicPr>
          <p:cNvPr id="60" name="Picture 59" descr="A close up of a logo&#10;&#10;Description generated with very high confidence">
            <a:extLst>
              <a:ext uri="{FF2B5EF4-FFF2-40B4-BE49-F238E27FC236}">
                <a16:creationId xmlns:a16="http://schemas.microsoft.com/office/drawing/2014/main" id="{A1FDB88A-43E9-462A-A521-422F44E9AA23}"/>
              </a:ext>
            </a:extLst>
          </p:cNvPr>
          <p:cNvPicPr>
            <a:picLocks noChangeAspect="1"/>
          </p:cNvPicPr>
          <p:nvPr/>
        </p:nvPicPr>
        <p:blipFill rotWithShape="1">
          <a:blip r:embed="rId19" cstate="email">
            <a:duotone>
              <a:schemeClr val="accent1">
                <a:shade val="45000"/>
                <a:satMod val="135000"/>
              </a:schemeClr>
              <a:prstClr val="white"/>
            </a:duotone>
            <a:extLst>
              <a:ext uri="{28A0092B-C50C-407E-A947-70E740481C1C}">
                <a14:useLocalDpi xmlns:a14="http://schemas.microsoft.com/office/drawing/2010/main"/>
              </a:ext>
            </a:extLst>
          </a:blip>
          <a:srcRect b="15599"/>
          <a:stretch/>
        </p:blipFill>
        <p:spPr>
          <a:xfrm>
            <a:off x="873959" y="5141982"/>
            <a:ext cx="1278794" cy="1079313"/>
          </a:xfrm>
          <a:prstGeom prst="rect">
            <a:avLst/>
          </a:prstGeom>
        </p:spPr>
      </p:pic>
      <p:cxnSp>
        <p:nvCxnSpPr>
          <p:cNvPr id="61" name="Straight Arrow Connector 60">
            <a:extLst>
              <a:ext uri="{FF2B5EF4-FFF2-40B4-BE49-F238E27FC236}">
                <a16:creationId xmlns:a16="http://schemas.microsoft.com/office/drawing/2014/main" id="{3FEEF0FA-54B7-46DB-A943-597FA9992049}"/>
              </a:ext>
            </a:extLst>
          </p:cNvPr>
          <p:cNvCxnSpPr>
            <a:cxnSpLocks/>
          </p:cNvCxnSpPr>
          <p:nvPr/>
        </p:nvCxnSpPr>
        <p:spPr>
          <a:xfrm>
            <a:off x="7569614" y="2867401"/>
            <a:ext cx="1634733" cy="0"/>
          </a:xfrm>
          <a:prstGeom prst="straightConnector1">
            <a:avLst/>
          </a:prstGeom>
          <a:ln w="28575" cmpd="sng">
            <a:solidFill>
              <a:srgbClr val="FFFF00"/>
            </a:solidFill>
            <a:prstDash val="dash"/>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pic>
        <p:nvPicPr>
          <p:cNvPr id="62" name="Picture 61" descr="A close up of a logo&#10;&#10;Description generated with very high confidence">
            <a:extLst>
              <a:ext uri="{FF2B5EF4-FFF2-40B4-BE49-F238E27FC236}">
                <a16:creationId xmlns:a16="http://schemas.microsoft.com/office/drawing/2014/main" id="{E87A1472-303C-4270-8619-034C38EE6641}"/>
              </a:ext>
            </a:extLst>
          </p:cNvPr>
          <p:cNvPicPr>
            <a:picLocks noChangeAspect="1"/>
          </p:cNvPicPr>
          <p:nvPr/>
        </p:nvPicPr>
        <p:blipFill rotWithShape="1">
          <a:blip r:embed="rId20" cstate="email">
            <a:duotone>
              <a:schemeClr val="accent4">
                <a:shade val="45000"/>
                <a:satMod val="135000"/>
              </a:schemeClr>
              <a:prstClr val="white"/>
            </a:duotone>
            <a:extLst>
              <a:ext uri="{28A0092B-C50C-407E-A947-70E740481C1C}">
                <a14:useLocalDpi xmlns:a14="http://schemas.microsoft.com/office/drawing/2010/main"/>
              </a:ext>
            </a:extLst>
          </a:blip>
          <a:srcRect b="18147"/>
          <a:stretch/>
        </p:blipFill>
        <p:spPr>
          <a:xfrm>
            <a:off x="1084071" y="5595238"/>
            <a:ext cx="568343" cy="465205"/>
          </a:xfrm>
          <a:prstGeom prst="rect">
            <a:avLst/>
          </a:prstGeom>
        </p:spPr>
      </p:pic>
      <p:cxnSp>
        <p:nvCxnSpPr>
          <p:cNvPr id="63" name="Straight Connector 62">
            <a:extLst>
              <a:ext uri="{FF2B5EF4-FFF2-40B4-BE49-F238E27FC236}">
                <a16:creationId xmlns:a16="http://schemas.microsoft.com/office/drawing/2014/main" id="{5948E85F-E02B-4651-8D6A-BDEB8C034856}"/>
              </a:ext>
            </a:extLst>
          </p:cNvPr>
          <p:cNvCxnSpPr>
            <a:cxnSpLocks/>
          </p:cNvCxnSpPr>
          <p:nvPr/>
        </p:nvCxnSpPr>
        <p:spPr>
          <a:xfrm>
            <a:off x="3260629" y="2999870"/>
            <a:ext cx="513653" cy="0"/>
          </a:xfrm>
          <a:prstGeom prst="line">
            <a:avLst/>
          </a:prstGeom>
          <a:ln w="28575" cmpd="sng">
            <a:solidFill>
              <a:schemeClr val="bg1"/>
            </a:solidFill>
            <a:prstDash val="dash"/>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378B8BA4-77A4-4FDF-82C0-87A0501B639B}"/>
              </a:ext>
            </a:extLst>
          </p:cNvPr>
          <p:cNvSpPr txBox="1"/>
          <p:nvPr/>
        </p:nvSpPr>
        <p:spPr>
          <a:xfrm>
            <a:off x="5340825" y="6073299"/>
            <a:ext cx="1822087" cy="307777"/>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3PL</a:t>
            </a:r>
          </a:p>
        </p:txBody>
      </p:sp>
      <p:pic>
        <p:nvPicPr>
          <p:cNvPr id="65" name="Picture 64" descr="A close up of a logo&#10;&#10;Description generated with very high confidence">
            <a:extLst>
              <a:ext uri="{FF2B5EF4-FFF2-40B4-BE49-F238E27FC236}">
                <a16:creationId xmlns:a16="http://schemas.microsoft.com/office/drawing/2014/main" id="{BF4FB50B-0B30-4D13-AAB9-7D7B5CEC4E43}"/>
              </a:ext>
            </a:extLst>
          </p:cNvPr>
          <p:cNvPicPr>
            <a:picLocks noChangeAspect="1"/>
          </p:cNvPicPr>
          <p:nvPr/>
        </p:nvPicPr>
        <p:blipFill rotWithShape="1">
          <a:blip r:embed="rId21" cstate="email">
            <a:duotone>
              <a:schemeClr val="accent1">
                <a:shade val="45000"/>
                <a:satMod val="135000"/>
              </a:schemeClr>
              <a:prstClr val="white"/>
            </a:duotone>
            <a:extLst>
              <a:ext uri="{28A0092B-C50C-407E-A947-70E740481C1C}">
                <a14:useLocalDpi xmlns:a14="http://schemas.microsoft.com/office/drawing/2010/main"/>
              </a:ext>
            </a:extLst>
          </a:blip>
          <a:srcRect b="20138"/>
          <a:stretch/>
        </p:blipFill>
        <p:spPr>
          <a:xfrm>
            <a:off x="5793682" y="5362038"/>
            <a:ext cx="832112" cy="664544"/>
          </a:xfrm>
          <a:prstGeom prst="rect">
            <a:avLst/>
          </a:prstGeom>
        </p:spPr>
      </p:pic>
      <p:sp>
        <p:nvSpPr>
          <p:cNvPr id="66" name="TextBox 65">
            <a:extLst>
              <a:ext uri="{FF2B5EF4-FFF2-40B4-BE49-F238E27FC236}">
                <a16:creationId xmlns:a16="http://schemas.microsoft.com/office/drawing/2014/main" id="{6FF7C843-EA7A-4433-BA4A-2125BEB50D82}"/>
              </a:ext>
            </a:extLst>
          </p:cNvPr>
          <p:cNvSpPr txBox="1"/>
          <p:nvPr/>
        </p:nvSpPr>
        <p:spPr>
          <a:xfrm>
            <a:off x="6553200" y="3140456"/>
            <a:ext cx="1944700" cy="523220"/>
          </a:xfrm>
          <a:prstGeom prst="rect">
            <a:avLst/>
          </a:prstGeom>
          <a:noFill/>
        </p:spPr>
        <p:txBody>
          <a:bodyPr wrap="square" rtlCol="0">
            <a:spAutoFit/>
          </a:bodyPr>
          <a:lstStyle/>
          <a:p>
            <a:pPr algn="ctr"/>
            <a:r>
              <a:rPr lang="en-US" sz="1400" b="1">
                <a:latin typeface="Ubuntu" panose="020B0504030602030204" pitchFamily="34" charset="0"/>
                <a:cs typeface="Segoe UI" panose="020B0502040204020203" pitchFamily="34" charset="0"/>
              </a:rPr>
              <a:t>Shipping Agencies</a:t>
            </a:r>
          </a:p>
        </p:txBody>
      </p:sp>
      <p:pic>
        <p:nvPicPr>
          <p:cNvPr id="67" name="Picture 66" descr="A close up of a logo&#10;&#10;Description generated with very high confidence">
            <a:extLst>
              <a:ext uri="{FF2B5EF4-FFF2-40B4-BE49-F238E27FC236}">
                <a16:creationId xmlns:a16="http://schemas.microsoft.com/office/drawing/2014/main" id="{12B88573-FBF2-4ECC-859D-F466ABC23315}"/>
              </a:ext>
            </a:extLst>
          </p:cNvPr>
          <p:cNvPicPr>
            <a:picLocks noChangeAspect="1"/>
          </p:cNvPicPr>
          <p:nvPr/>
        </p:nvPicPr>
        <p:blipFill rotWithShape="1">
          <a:blip r:embed="rId22" cstate="email">
            <a:duotone>
              <a:schemeClr val="accent1">
                <a:shade val="45000"/>
                <a:satMod val="135000"/>
              </a:schemeClr>
              <a:prstClr val="white"/>
            </a:duotone>
            <a:extLst>
              <a:ext uri="{28A0092B-C50C-407E-A947-70E740481C1C}">
                <a14:useLocalDpi xmlns:a14="http://schemas.microsoft.com/office/drawing/2010/main"/>
              </a:ext>
            </a:extLst>
          </a:blip>
          <a:srcRect b="22122"/>
          <a:stretch/>
        </p:blipFill>
        <p:spPr>
          <a:xfrm>
            <a:off x="8360020" y="3061059"/>
            <a:ext cx="384309" cy="299292"/>
          </a:xfrm>
          <a:prstGeom prst="rect">
            <a:avLst/>
          </a:prstGeom>
        </p:spPr>
      </p:pic>
      <p:pic>
        <p:nvPicPr>
          <p:cNvPr id="68" name="Picture 67" descr="A close up of a logo&#10;&#10;Description generated with very high confidence">
            <a:extLst>
              <a:ext uri="{FF2B5EF4-FFF2-40B4-BE49-F238E27FC236}">
                <a16:creationId xmlns:a16="http://schemas.microsoft.com/office/drawing/2014/main" id="{86BC6EE3-AEB4-4FB7-81C9-8B64141078F9}"/>
              </a:ext>
            </a:extLst>
          </p:cNvPr>
          <p:cNvPicPr>
            <a:picLocks noChangeAspect="1"/>
          </p:cNvPicPr>
          <p:nvPr/>
        </p:nvPicPr>
        <p:blipFill rotWithShape="1">
          <a:blip r:embed="rId22" cstate="email">
            <a:duotone>
              <a:schemeClr val="accent1">
                <a:shade val="45000"/>
                <a:satMod val="135000"/>
              </a:schemeClr>
              <a:prstClr val="white"/>
            </a:duotone>
            <a:extLst>
              <a:ext uri="{28A0092B-C50C-407E-A947-70E740481C1C}">
                <a14:useLocalDpi xmlns:a14="http://schemas.microsoft.com/office/drawing/2010/main"/>
              </a:ext>
            </a:extLst>
          </a:blip>
          <a:srcRect b="22122"/>
          <a:stretch/>
        </p:blipFill>
        <p:spPr>
          <a:xfrm>
            <a:off x="8621459" y="3061059"/>
            <a:ext cx="384309" cy="299292"/>
          </a:xfrm>
          <a:prstGeom prst="rect">
            <a:avLst/>
          </a:prstGeom>
        </p:spPr>
      </p:pic>
      <p:cxnSp>
        <p:nvCxnSpPr>
          <p:cNvPr id="70" name="Straight Connector 69">
            <a:extLst>
              <a:ext uri="{FF2B5EF4-FFF2-40B4-BE49-F238E27FC236}">
                <a16:creationId xmlns:a16="http://schemas.microsoft.com/office/drawing/2014/main" id="{4AD3F82E-91DB-44AA-A324-85E42B7C8F77}"/>
              </a:ext>
            </a:extLst>
          </p:cNvPr>
          <p:cNvCxnSpPr/>
          <p:nvPr/>
        </p:nvCxnSpPr>
        <p:spPr>
          <a:xfrm>
            <a:off x="6885586"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484CE84-E782-4EB3-ABC0-B3AADE8E6ED9}"/>
              </a:ext>
            </a:extLst>
          </p:cNvPr>
          <p:cNvCxnSpPr/>
          <p:nvPr/>
        </p:nvCxnSpPr>
        <p:spPr>
          <a:xfrm>
            <a:off x="6885586"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27F5ECAB-340E-47D2-A392-73C1A12EE6D7}"/>
              </a:ext>
            </a:extLst>
          </p:cNvPr>
          <p:cNvCxnSpPr/>
          <p:nvPr/>
        </p:nvCxnSpPr>
        <p:spPr>
          <a:xfrm>
            <a:off x="5279085" y="3798498"/>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F388804E-37E3-41E6-9EFD-A7093E81ED68}"/>
              </a:ext>
            </a:extLst>
          </p:cNvPr>
          <p:cNvCxnSpPr/>
          <p:nvPr/>
        </p:nvCxnSpPr>
        <p:spPr>
          <a:xfrm>
            <a:off x="5279085" y="4343400"/>
            <a:ext cx="12954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955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2CFAC5C-7EF0-48E4-9DB9-E45431780BC5}"/>
              </a:ext>
            </a:extLst>
          </p:cNvPr>
          <p:cNvGraphicFramePr>
            <a:graphicFrameLocks noChangeAspect="1"/>
          </p:cNvGraphicFramePr>
          <p:nvPr>
            <p:custDataLst>
              <p:tags r:id="rId2"/>
            </p:custDataLst>
            <p:extLst>
              <p:ext uri="{D42A27DB-BD31-4B8C-83A1-F6EECF244321}">
                <p14:modId xmlns:p14="http://schemas.microsoft.com/office/powerpoint/2010/main" val="38897448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3" name="think-cell Slide" r:id="rId6" imgW="231" imgH="232" progId="TCLayout.ActiveDocument.1">
                  <p:embed/>
                </p:oleObj>
              </mc:Choice>
              <mc:Fallback>
                <p:oleObj name="think-cell Slide" r:id="rId6" imgW="231" imgH="232" progId="TCLayout.ActiveDocument.1">
                  <p:embed/>
                  <p:pic>
                    <p:nvPicPr>
                      <p:cNvPr id="3" name="Object 2" hidden="1">
                        <a:extLst>
                          <a:ext uri="{FF2B5EF4-FFF2-40B4-BE49-F238E27FC236}">
                            <a16:creationId xmlns:a16="http://schemas.microsoft.com/office/drawing/2014/main" id="{32CFAC5C-7EF0-48E4-9DB9-E45431780BC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E3248B9D-0988-4364-A770-D14749D9DF32}"/>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43" name="Rectangle 42">
            <a:extLst>
              <a:ext uri="{FF2B5EF4-FFF2-40B4-BE49-F238E27FC236}">
                <a16:creationId xmlns:a16="http://schemas.microsoft.com/office/drawing/2014/main" id="{0F96EC7E-C104-49A0-8F12-8AC2774E1BEB}"/>
              </a:ext>
            </a:extLst>
          </p:cNvPr>
          <p:cNvSpPr/>
          <p:nvPr/>
        </p:nvSpPr>
        <p:spPr>
          <a:xfrm>
            <a:off x="4710803" y="1859094"/>
            <a:ext cx="2751221" cy="528763"/>
          </a:xfrm>
          <a:prstGeom prst="rect">
            <a:avLst/>
          </a:prstGeom>
          <a:solidFill>
            <a:schemeClr val="accent1"/>
          </a:solidFill>
          <a:ln w="25400" cap="flat" cmpd="sng" algn="ctr">
            <a:no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prstClr val="white"/>
                </a:solidFill>
                <a:effectLst/>
                <a:uLnTx/>
                <a:uFillTx/>
                <a:latin typeface="+mj-lt"/>
                <a:ea typeface="+mn-ea"/>
                <a:cs typeface="+mn-cs"/>
              </a:rPr>
              <a:t>Milaha</a:t>
            </a:r>
          </a:p>
        </p:txBody>
      </p:sp>
      <p:cxnSp>
        <p:nvCxnSpPr>
          <p:cNvPr id="44" name="Straight Connector 15">
            <a:extLst>
              <a:ext uri="{FF2B5EF4-FFF2-40B4-BE49-F238E27FC236}">
                <a16:creationId xmlns:a16="http://schemas.microsoft.com/office/drawing/2014/main" id="{653B3A85-3FA5-422C-B7B4-4900CC633554}"/>
              </a:ext>
            </a:extLst>
          </p:cNvPr>
          <p:cNvCxnSpPr>
            <a:cxnSpLocks/>
            <a:stCxn id="43" idx="2"/>
            <a:endCxn id="47" idx="0"/>
          </p:cNvCxnSpPr>
          <p:nvPr/>
        </p:nvCxnSpPr>
        <p:spPr>
          <a:xfrm rot="5400000">
            <a:off x="3480668" y="349423"/>
            <a:ext cx="567312" cy="4644181"/>
          </a:xfrm>
          <a:prstGeom prst="bentConnector3">
            <a:avLst>
              <a:gd name="adj1" fmla="val 50000"/>
            </a:avLst>
          </a:prstGeom>
          <a:noFill/>
          <a:ln w="9525" cap="flat" cmpd="sng" algn="ctr">
            <a:solidFill>
              <a:schemeClr val="bg1">
                <a:lumMod val="75000"/>
              </a:schemeClr>
            </a:solidFill>
            <a:prstDash val="solid"/>
          </a:ln>
          <a:effectLst/>
        </p:spPr>
      </p:cxnSp>
      <p:cxnSp>
        <p:nvCxnSpPr>
          <p:cNvPr id="50" name="Straight Connector 15">
            <a:extLst>
              <a:ext uri="{FF2B5EF4-FFF2-40B4-BE49-F238E27FC236}">
                <a16:creationId xmlns:a16="http://schemas.microsoft.com/office/drawing/2014/main" id="{02A2855C-82D5-415A-9B4A-4583F54BDEF4}"/>
              </a:ext>
            </a:extLst>
          </p:cNvPr>
          <p:cNvCxnSpPr>
            <a:cxnSpLocks/>
            <a:stCxn id="43" idx="2"/>
            <a:endCxn id="46" idx="0"/>
          </p:cNvCxnSpPr>
          <p:nvPr/>
        </p:nvCxnSpPr>
        <p:spPr>
          <a:xfrm rot="5400000">
            <a:off x="4641104" y="1509859"/>
            <a:ext cx="567312" cy="2323308"/>
          </a:xfrm>
          <a:prstGeom prst="bentConnector3">
            <a:avLst>
              <a:gd name="adj1" fmla="val 50000"/>
            </a:avLst>
          </a:prstGeom>
          <a:noFill/>
          <a:ln w="9525" cap="flat" cmpd="sng" algn="ctr">
            <a:solidFill>
              <a:schemeClr val="bg1">
                <a:lumMod val="75000"/>
              </a:schemeClr>
            </a:solidFill>
            <a:prstDash val="solid"/>
          </a:ln>
          <a:effectLst/>
        </p:spPr>
      </p:cxnSp>
      <p:cxnSp>
        <p:nvCxnSpPr>
          <p:cNvPr id="51" name="Straight Connector 15">
            <a:extLst>
              <a:ext uri="{FF2B5EF4-FFF2-40B4-BE49-F238E27FC236}">
                <a16:creationId xmlns:a16="http://schemas.microsoft.com/office/drawing/2014/main" id="{B2C4BB21-D6D6-4EA1-976D-AD31EC301B2A}"/>
              </a:ext>
            </a:extLst>
          </p:cNvPr>
          <p:cNvCxnSpPr>
            <a:cxnSpLocks/>
            <a:stCxn id="43" idx="2"/>
            <a:endCxn id="48" idx="0"/>
          </p:cNvCxnSpPr>
          <p:nvPr/>
        </p:nvCxnSpPr>
        <p:spPr>
          <a:xfrm rot="16200000" flipH="1">
            <a:off x="6976275" y="1497995"/>
            <a:ext cx="567312" cy="2347035"/>
          </a:xfrm>
          <a:prstGeom prst="bentConnector3">
            <a:avLst>
              <a:gd name="adj1" fmla="val 50000"/>
            </a:avLst>
          </a:prstGeom>
          <a:noFill/>
          <a:ln w="9525" cap="flat" cmpd="sng" algn="ctr">
            <a:solidFill>
              <a:schemeClr val="bg1">
                <a:lumMod val="75000"/>
              </a:schemeClr>
            </a:solidFill>
            <a:prstDash val="solid"/>
          </a:ln>
          <a:effectLst/>
        </p:spPr>
      </p:cxnSp>
      <p:cxnSp>
        <p:nvCxnSpPr>
          <p:cNvPr id="52" name="Straight Connector 15">
            <a:extLst>
              <a:ext uri="{FF2B5EF4-FFF2-40B4-BE49-F238E27FC236}">
                <a16:creationId xmlns:a16="http://schemas.microsoft.com/office/drawing/2014/main" id="{1B6DDD45-671A-4149-95F0-E879B888FC9B}"/>
              </a:ext>
            </a:extLst>
          </p:cNvPr>
          <p:cNvCxnSpPr>
            <a:cxnSpLocks/>
            <a:stCxn id="43" idx="2"/>
            <a:endCxn id="49" idx="0"/>
          </p:cNvCxnSpPr>
          <p:nvPr/>
        </p:nvCxnSpPr>
        <p:spPr>
          <a:xfrm rot="16200000" flipH="1">
            <a:off x="8143861" y="330409"/>
            <a:ext cx="567312" cy="4682207"/>
          </a:xfrm>
          <a:prstGeom prst="bentConnector3">
            <a:avLst>
              <a:gd name="adj1" fmla="val 50000"/>
            </a:avLst>
          </a:prstGeom>
          <a:noFill/>
          <a:ln w="9525" cap="flat" cmpd="sng" algn="ctr">
            <a:solidFill>
              <a:schemeClr val="bg1">
                <a:lumMod val="75000"/>
              </a:schemeClr>
            </a:solidFill>
            <a:prstDash val="solid"/>
          </a:ln>
          <a:effectLst/>
        </p:spPr>
      </p:cxnSp>
      <p:cxnSp>
        <p:nvCxnSpPr>
          <p:cNvPr id="53" name="Straight Connector 15">
            <a:extLst>
              <a:ext uri="{FF2B5EF4-FFF2-40B4-BE49-F238E27FC236}">
                <a16:creationId xmlns:a16="http://schemas.microsoft.com/office/drawing/2014/main" id="{3057B8EB-9CFB-4E5C-B31E-F8F13E692A1E}"/>
              </a:ext>
            </a:extLst>
          </p:cNvPr>
          <p:cNvCxnSpPr>
            <a:cxnSpLocks/>
            <a:stCxn id="43" idx="2"/>
            <a:endCxn id="45" idx="0"/>
          </p:cNvCxnSpPr>
          <p:nvPr/>
        </p:nvCxnSpPr>
        <p:spPr>
          <a:xfrm>
            <a:off x="6086414" y="2387857"/>
            <a:ext cx="4019" cy="584564"/>
          </a:xfrm>
          <a:prstGeom prst="straightConnector1">
            <a:avLst/>
          </a:prstGeom>
          <a:noFill/>
          <a:ln w="9525" cap="flat" cmpd="sng" algn="ctr">
            <a:solidFill>
              <a:schemeClr val="bg1">
                <a:lumMod val="75000"/>
              </a:schemeClr>
            </a:solidFill>
            <a:prstDash val="solid"/>
          </a:ln>
          <a:effectLst/>
        </p:spPr>
      </p:cxnSp>
      <p:sp>
        <p:nvSpPr>
          <p:cNvPr id="23555" name="Title 4"/>
          <p:cNvSpPr>
            <a:spLocks noGrp="1"/>
          </p:cNvSpPr>
          <p:nvPr>
            <p:ph type="title"/>
          </p:nvPr>
        </p:nvSpPr>
        <p:spPr/>
        <p:txBody>
          <a:bodyPr/>
          <a:lstStyle/>
          <a:p>
            <a:r>
              <a:rPr lang="en-US" sz="2800" dirty="0">
                <a:latin typeface="Calibri" charset="0"/>
                <a:ea typeface="ヒラギノ角ゴ Pro W3" charset="0"/>
              </a:rPr>
              <a:t>Our Strategic Pillars</a:t>
            </a:r>
          </a:p>
        </p:txBody>
      </p:sp>
      <p:sp>
        <p:nvSpPr>
          <p:cNvPr id="13" name="Slide Number Placeholder 9">
            <a:extLst>
              <a:ext uri="{FF2B5EF4-FFF2-40B4-BE49-F238E27FC236}">
                <a16:creationId xmlns:a16="http://schemas.microsoft.com/office/drawing/2014/main" id="{735C82B6-9EEC-47D2-ADDD-0B564EFBA37F}"/>
              </a:ext>
            </a:extLst>
          </p:cNvPr>
          <p:cNvSpPr>
            <a:spLocks noGrp="1"/>
          </p:cNvSpPr>
          <p:nvPr>
            <p:ph type="sldNum" sz="quarter" idx="12"/>
          </p:nvPr>
        </p:nvSpPr>
        <p:spPr bwMode="auto">
          <a:xfrm>
            <a:off x="8737600" y="6356351"/>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EDA0386-3DD4-4740-8C40-273CE20D5CE8}" type="slidenum">
              <a:rPr lang="en-US" sz="1200">
                <a:solidFill>
                  <a:srgbClr val="5C068C"/>
                </a:solidFill>
                <a:latin typeface="Calibri" charset="0"/>
                <a:cs typeface="Tahoma" charset="0"/>
              </a:rPr>
              <a:pPr eaLnBrk="1" hangingPunct="1"/>
              <a:t>7</a:t>
            </a:fld>
            <a:endParaRPr lang="en-US" sz="1200" dirty="0">
              <a:solidFill>
                <a:srgbClr val="5C068C"/>
              </a:solidFill>
              <a:latin typeface="Calibri" charset="0"/>
              <a:cs typeface="Tahoma" charset="0"/>
            </a:endParaRPr>
          </a:p>
        </p:txBody>
      </p:sp>
      <p:sp>
        <p:nvSpPr>
          <p:cNvPr id="8" name="TextBox 7">
            <a:extLst>
              <a:ext uri="{FF2B5EF4-FFF2-40B4-BE49-F238E27FC236}">
                <a16:creationId xmlns:a16="http://schemas.microsoft.com/office/drawing/2014/main" id="{84AA26AA-4EBB-4189-9595-BF5740EB67D7}"/>
              </a:ext>
            </a:extLst>
          </p:cNvPr>
          <p:cNvSpPr txBox="1"/>
          <p:nvPr/>
        </p:nvSpPr>
        <p:spPr>
          <a:xfrm>
            <a:off x="609600" y="1145633"/>
            <a:ext cx="8550878" cy="430887"/>
          </a:xfrm>
          <a:prstGeom prst="rect">
            <a:avLst/>
          </a:prstGeom>
          <a:noFill/>
        </p:spPr>
        <p:txBody>
          <a:bodyPr wrap="square" rtlCol="0">
            <a:spAutoFit/>
          </a:bodyPr>
          <a:lstStyle/>
          <a:p>
            <a:r>
              <a:rPr lang="en-US" sz="2200" b="1" dirty="0">
                <a:solidFill>
                  <a:srgbClr val="7030A0"/>
                </a:solidFill>
                <a:latin typeface="+mj-lt"/>
                <a:ea typeface="Ubuntu" charset="0"/>
                <a:cs typeface="Ubuntu" charset="0"/>
              </a:rPr>
              <a:t>Organized for focus</a:t>
            </a:r>
          </a:p>
        </p:txBody>
      </p:sp>
      <p:sp>
        <p:nvSpPr>
          <p:cNvPr id="32" name="Rectangle 31">
            <a:extLst>
              <a:ext uri="{FF2B5EF4-FFF2-40B4-BE49-F238E27FC236}">
                <a16:creationId xmlns:a16="http://schemas.microsoft.com/office/drawing/2014/main" id="{3CB1A214-A229-4481-AC1C-4E175F85080D}"/>
              </a:ext>
            </a:extLst>
          </p:cNvPr>
          <p:cNvSpPr/>
          <p:nvPr/>
        </p:nvSpPr>
        <p:spPr>
          <a:xfrm>
            <a:off x="5257800" y="3074024"/>
            <a:ext cx="1665266" cy="2582028"/>
          </a:xfrm>
          <a:prstGeom prst="rect">
            <a:avLst/>
          </a:prstGeom>
          <a:noFill/>
          <a:ln w="12700" cap="flat" cmpd="sng" algn="ctr">
            <a:solidFill>
              <a:srgbClr val="FE5000"/>
            </a:solidFill>
            <a:prstDash val="solid"/>
          </a:ln>
          <a:effectLst/>
        </p:spPr>
        <p:txBody>
          <a:bodyPr tIns="423594" rtlCol="0" anchor="t"/>
          <a:lstStyle/>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Offshore vessels</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Provide specialized services (subsea support in the form of air and saturation diving, ROV support, &amp;  maintenance)</a:t>
            </a:r>
          </a:p>
        </p:txBody>
      </p:sp>
      <p:sp>
        <p:nvSpPr>
          <p:cNvPr id="45" name="Rectangle 44">
            <a:extLst>
              <a:ext uri="{FF2B5EF4-FFF2-40B4-BE49-F238E27FC236}">
                <a16:creationId xmlns:a16="http://schemas.microsoft.com/office/drawing/2014/main" id="{526EE402-9CF3-4F23-8484-C8297F3E15ED}"/>
              </a:ext>
            </a:extLst>
          </p:cNvPr>
          <p:cNvSpPr/>
          <p:nvPr/>
        </p:nvSpPr>
        <p:spPr>
          <a:xfrm>
            <a:off x="5257800" y="2972421"/>
            <a:ext cx="1665266" cy="444017"/>
          </a:xfrm>
          <a:prstGeom prst="rect">
            <a:avLst/>
          </a:prstGeom>
          <a:solidFill>
            <a:srgbClr val="F85420"/>
          </a:solidFill>
          <a:ln w="25400" cap="flat" cmpd="sng" algn="ctr">
            <a:solidFill>
              <a:srgbClr val="FE5000"/>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mj-lt"/>
                <a:ea typeface="+mn-ea"/>
                <a:cs typeface="+mn-cs"/>
              </a:rPr>
              <a:t>Offshore</a:t>
            </a:r>
          </a:p>
        </p:txBody>
      </p:sp>
      <p:sp>
        <p:nvSpPr>
          <p:cNvPr id="41" name="Rectangle 40">
            <a:extLst>
              <a:ext uri="{FF2B5EF4-FFF2-40B4-BE49-F238E27FC236}">
                <a16:creationId xmlns:a16="http://schemas.microsoft.com/office/drawing/2014/main" id="{A86A22AE-F0A4-44EB-B99D-3395F885CCFF}"/>
              </a:ext>
            </a:extLst>
          </p:cNvPr>
          <p:cNvSpPr/>
          <p:nvPr/>
        </p:nvSpPr>
        <p:spPr>
          <a:xfrm>
            <a:off x="2930473" y="3056772"/>
            <a:ext cx="1665266" cy="2582028"/>
          </a:xfrm>
          <a:prstGeom prst="rect">
            <a:avLst/>
          </a:prstGeom>
          <a:noFill/>
          <a:ln w="12700" cap="flat" cmpd="sng" algn="ctr">
            <a:solidFill>
              <a:srgbClr val="FE5000"/>
            </a:solidFill>
            <a:prstDash val="solid"/>
          </a:ln>
          <a:effectLst/>
        </p:spPr>
        <p:txBody>
          <a:bodyPr tIns="423594" rtlCol="0" anchor="t"/>
          <a:lstStyle/>
          <a:p>
            <a:pPr marL="171450" marR="0" lvl="1" indent="-171450" defTabSz="457200" eaLnBrk="1" fontAlgn="base" latinLnBrk="0" hangingPunct="1">
              <a:lnSpc>
                <a:spcPct val="90000"/>
              </a:lnSpc>
              <a:spcBef>
                <a:spcPts val="300"/>
              </a:spcBef>
              <a:spcAft>
                <a:spcPct val="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Fleet of tankers serving the Oil &amp; Gas industry</a:t>
            </a:r>
          </a:p>
        </p:txBody>
      </p:sp>
      <p:sp>
        <p:nvSpPr>
          <p:cNvPr id="46" name="Rectangle 45">
            <a:extLst>
              <a:ext uri="{FF2B5EF4-FFF2-40B4-BE49-F238E27FC236}">
                <a16:creationId xmlns:a16="http://schemas.microsoft.com/office/drawing/2014/main" id="{02F308EC-A3BA-40E1-A6A7-53C2E165412A}"/>
              </a:ext>
            </a:extLst>
          </p:cNvPr>
          <p:cNvSpPr/>
          <p:nvPr/>
        </p:nvSpPr>
        <p:spPr>
          <a:xfrm>
            <a:off x="2930473" y="2955169"/>
            <a:ext cx="1665266" cy="444017"/>
          </a:xfrm>
          <a:prstGeom prst="rect">
            <a:avLst/>
          </a:prstGeom>
          <a:solidFill>
            <a:srgbClr val="F85420"/>
          </a:solidFill>
          <a:ln w="25400" cap="flat" cmpd="sng" algn="ctr">
            <a:solidFill>
              <a:srgbClr val="FE5000"/>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t>Gas &amp; Petrochem</a:t>
            </a:r>
          </a:p>
        </p:txBody>
      </p:sp>
      <p:sp>
        <p:nvSpPr>
          <p:cNvPr id="39" name="Rectangle 38">
            <a:extLst>
              <a:ext uri="{FF2B5EF4-FFF2-40B4-BE49-F238E27FC236}">
                <a16:creationId xmlns:a16="http://schemas.microsoft.com/office/drawing/2014/main" id="{7E6D6B24-41B5-4F4A-A2F6-4C1959629603}"/>
              </a:ext>
            </a:extLst>
          </p:cNvPr>
          <p:cNvSpPr/>
          <p:nvPr/>
        </p:nvSpPr>
        <p:spPr>
          <a:xfrm>
            <a:off x="609600" y="3056772"/>
            <a:ext cx="1665266" cy="2582028"/>
          </a:xfrm>
          <a:prstGeom prst="rect">
            <a:avLst/>
          </a:prstGeom>
          <a:noFill/>
          <a:ln w="12700" cap="flat" cmpd="sng" algn="ctr">
            <a:solidFill>
              <a:srgbClr val="FE5000"/>
            </a:solidFill>
            <a:prstDash val="solid"/>
          </a:ln>
          <a:effectLst/>
        </p:spPr>
        <p:txBody>
          <a:bodyPr tIns="423594" rtlCol="0" anchor="t"/>
          <a:lstStyle/>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US" sz="1200" b="0" i="0" u="none" strike="noStrike" kern="0" cap="none" spc="0" normalizeH="0" baseline="0" noProof="0" dirty="0">
                <a:ln>
                  <a:noFill/>
                </a:ln>
                <a:effectLst/>
                <a:uLnTx/>
                <a:uFillTx/>
                <a:latin typeface="+mj-lt"/>
                <a:ea typeface="Ubuntu Light" charset="0"/>
                <a:cs typeface="Segoe UI" panose="020B0502040204020203" pitchFamily="34" charset="0"/>
              </a:rPr>
              <a:t>Container shipping</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US" sz="1200" b="0" i="0" u="none" strike="noStrike" kern="0" cap="none" spc="0" normalizeH="0" baseline="0" noProof="0" dirty="0">
                <a:ln>
                  <a:noFill/>
                </a:ln>
                <a:effectLst/>
                <a:uLnTx/>
                <a:uFillTx/>
                <a:latin typeface="+mj-lt"/>
                <a:ea typeface="Ubuntu Light" charset="0"/>
                <a:cs typeface="Segoe UI" panose="020B0502040204020203" pitchFamily="34" charset="0"/>
              </a:rPr>
              <a:t>Bulk shipping</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US" sz="1200" b="0" i="0" u="none" strike="noStrike" kern="0" cap="none" spc="0" normalizeH="0" baseline="0" noProof="0" dirty="0">
                <a:ln>
                  <a:noFill/>
                </a:ln>
                <a:effectLst/>
                <a:uLnTx/>
                <a:uFillTx/>
                <a:latin typeface="+mj-lt"/>
                <a:ea typeface="Ubuntu Light" charset="0"/>
                <a:cs typeface="Segoe UI" panose="020B0502040204020203" pitchFamily="34" charset="0"/>
              </a:rPr>
              <a:t>Logistics operations</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US" sz="1200" b="0" i="0" u="none" strike="noStrike" kern="0" cap="none" spc="0" normalizeH="0" baseline="0" noProof="0" dirty="0">
                <a:ln>
                  <a:noFill/>
                </a:ln>
                <a:effectLst/>
                <a:uLnTx/>
                <a:uFillTx/>
                <a:latin typeface="+mj-lt"/>
                <a:ea typeface="Ubuntu Light" charset="0"/>
                <a:cs typeface="Segoe UI" panose="020B0502040204020203" pitchFamily="34" charset="0"/>
              </a:rPr>
              <a:t>Equipment and manpower services</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US" sz="1200" b="0" i="0" u="none" strike="noStrike" kern="0" cap="none" spc="0" normalizeH="0" baseline="0" noProof="0" dirty="0">
                <a:ln>
                  <a:noFill/>
                </a:ln>
                <a:effectLst/>
                <a:uLnTx/>
                <a:uFillTx/>
                <a:latin typeface="+mj-lt"/>
                <a:ea typeface="Ubuntu Light" charset="0"/>
                <a:cs typeface="Segoe UI" panose="020B0502040204020203" pitchFamily="34" charset="0"/>
              </a:rPr>
              <a:t>Terminal management</a:t>
            </a:r>
          </a:p>
        </p:txBody>
      </p:sp>
      <p:sp>
        <p:nvSpPr>
          <p:cNvPr id="47" name="Rectangle 46">
            <a:extLst>
              <a:ext uri="{FF2B5EF4-FFF2-40B4-BE49-F238E27FC236}">
                <a16:creationId xmlns:a16="http://schemas.microsoft.com/office/drawing/2014/main" id="{FBB62BF6-165A-4AD2-8AAB-4F93392DDAC1}"/>
              </a:ext>
            </a:extLst>
          </p:cNvPr>
          <p:cNvSpPr/>
          <p:nvPr/>
        </p:nvSpPr>
        <p:spPr>
          <a:xfrm>
            <a:off x="609600" y="2955169"/>
            <a:ext cx="1665266" cy="444017"/>
          </a:xfrm>
          <a:prstGeom prst="rect">
            <a:avLst/>
          </a:prstGeom>
          <a:solidFill>
            <a:srgbClr val="F85420"/>
          </a:solidFill>
          <a:ln w="25400" cap="flat" cmpd="sng" algn="ctr">
            <a:solidFill>
              <a:srgbClr val="FE5000"/>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t>Maritime &amp; </a:t>
            </a:r>
            <a:b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br>
            <a: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t>Logistics</a:t>
            </a:r>
          </a:p>
        </p:txBody>
      </p:sp>
      <p:sp>
        <p:nvSpPr>
          <p:cNvPr id="42" name="Rectangle 41">
            <a:extLst>
              <a:ext uri="{FF2B5EF4-FFF2-40B4-BE49-F238E27FC236}">
                <a16:creationId xmlns:a16="http://schemas.microsoft.com/office/drawing/2014/main" id="{001BDFBF-7BA9-4263-8D62-034A2A281DBD}"/>
              </a:ext>
            </a:extLst>
          </p:cNvPr>
          <p:cNvSpPr/>
          <p:nvPr/>
        </p:nvSpPr>
        <p:spPr>
          <a:xfrm>
            <a:off x="7600816" y="3056772"/>
            <a:ext cx="1665266" cy="2582028"/>
          </a:xfrm>
          <a:prstGeom prst="rect">
            <a:avLst/>
          </a:prstGeom>
          <a:noFill/>
          <a:ln w="12700" cap="flat" cmpd="sng" algn="ctr">
            <a:solidFill>
              <a:srgbClr val="FE5000"/>
            </a:solidFill>
            <a:prstDash val="solid"/>
          </a:ln>
          <a:effectLst/>
        </p:spPr>
        <p:txBody>
          <a:bodyPr tIns="423594" rtlCol="0" anchor="t"/>
          <a:lstStyle/>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Shipyard</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Bunkering</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Ship management</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Shipping agencies</a:t>
            </a:r>
          </a:p>
        </p:txBody>
      </p:sp>
      <p:sp>
        <p:nvSpPr>
          <p:cNvPr id="48" name="Rectangle 47">
            <a:extLst>
              <a:ext uri="{FF2B5EF4-FFF2-40B4-BE49-F238E27FC236}">
                <a16:creationId xmlns:a16="http://schemas.microsoft.com/office/drawing/2014/main" id="{9DB7DDEA-B789-45E9-A09F-FBC56A033FBE}"/>
              </a:ext>
            </a:extLst>
          </p:cNvPr>
          <p:cNvSpPr/>
          <p:nvPr/>
        </p:nvSpPr>
        <p:spPr>
          <a:xfrm>
            <a:off x="7600816" y="2955169"/>
            <a:ext cx="1665266" cy="444017"/>
          </a:xfrm>
          <a:prstGeom prst="rect">
            <a:avLst/>
          </a:prstGeom>
          <a:solidFill>
            <a:srgbClr val="F85420"/>
          </a:solidFill>
          <a:ln w="25400" cap="flat" cmpd="sng" algn="ctr">
            <a:solidFill>
              <a:srgbClr val="FE5000"/>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t>Maritime Services</a:t>
            </a:r>
          </a:p>
        </p:txBody>
      </p:sp>
      <p:sp>
        <p:nvSpPr>
          <p:cNvPr id="40" name="Rectangle 39">
            <a:extLst>
              <a:ext uri="{FF2B5EF4-FFF2-40B4-BE49-F238E27FC236}">
                <a16:creationId xmlns:a16="http://schemas.microsoft.com/office/drawing/2014/main" id="{03628070-C1E3-4D39-9064-689E0E89CD28}"/>
              </a:ext>
            </a:extLst>
          </p:cNvPr>
          <p:cNvSpPr/>
          <p:nvPr/>
        </p:nvSpPr>
        <p:spPr>
          <a:xfrm>
            <a:off x="9935988" y="3056772"/>
            <a:ext cx="1665266" cy="2582028"/>
          </a:xfrm>
          <a:prstGeom prst="rect">
            <a:avLst/>
          </a:prstGeom>
          <a:noFill/>
          <a:ln w="12700" cap="flat" cmpd="sng" algn="ctr">
            <a:solidFill>
              <a:srgbClr val="FE5000"/>
            </a:solidFill>
            <a:prstDash val="solid"/>
          </a:ln>
          <a:effectLst/>
        </p:spPr>
        <p:txBody>
          <a:bodyPr tIns="423594" rtlCol="0" anchor="t"/>
          <a:lstStyle/>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Real estate investments</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Investment portfolio (financial instruments and private equity type activities)</a:t>
            </a:r>
          </a:p>
          <a:p>
            <a:pPr marL="171450" marR="0" lvl="1" indent="-171450" defTabSz="457200" eaLnBrk="1" fontAlgn="base" latinLnBrk="0" hangingPunct="1">
              <a:lnSpc>
                <a:spcPct val="90000"/>
              </a:lnSpc>
              <a:spcAft>
                <a:spcPts val="600"/>
              </a:spcAft>
              <a:buClr>
                <a:srgbClr val="7030A0"/>
              </a:buClr>
              <a:buSzPct val="100000"/>
              <a:buFont typeface="Wingdings" panose="05000000000000000000" pitchFamily="2" charset="2"/>
              <a:buChar char="§"/>
              <a:tabLst/>
              <a:defRPr/>
            </a:pPr>
            <a:r>
              <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rPr>
              <a:t>Trading division (incl. equipment sales </a:t>
            </a:r>
            <a:r>
              <a:rPr kumimoji="0" lang="en-GB" sz="1200" b="0" i="0" u="none" strike="noStrike" kern="0" cap="none" spc="0" normalizeH="0" baseline="0" noProof="0">
                <a:ln>
                  <a:noFill/>
                </a:ln>
                <a:effectLst/>
                <a:uLnTx/>
                <a:uFillTx/>
                <a:latin typeface="+mj-lt"/>
                <a:ea typeface="Ubuntu Light" charset="0"/>
                <a:cs typeface="Segoe UI" panose="020B0502040204020203" pitchFamily="34" charset="0"/>
              </a:rPr>
              <a:t>&amp; maintenance)</a:t>
            </a:r>
            <a:endParaRPr kumimoji="0" lang="en-GB" sz="1200" b="0" i="0" u="none" strike="noStrike" kern="0" cap="none" spc="0" normalizeH="0" baseline="0" noProof="0" dirty="0">
              <a:ln>
                <a:noFill/>
              </a:ln>
              <a:effectLst/>
              <a:uLnTx/>
              <a:uFillTx/>
              <a:latin typeface="+mj-lt"/>
              <a:ea typeface="Ubuntu Light" charset="0"/>
              <a:cs typeface="Segoe UI" panose="020B0502040204020203" pitchFamily="34" charset="0"/>
            </a:endParaRPr>
          </a:p>
        </p:txBody>
      </p:sp>
      <p:sp>
        <p:nvSpPr>
          <p:cNvPr id="49" name="Rectangle 48">
            <a:extLst>
              <a:ext uri="{FF2B5EF4-FFF2-40B4-BE49-F238E27FC236}">
                <a16:creationId xmlns:a16="http://schemas.microsoft.com/office/drawing/2014/main" id="{751D07D5-2523-41D0-9785-F3DA7DD14084}"/>
              </a:ext>
            </a:extLst>
          </p:cNvPr>
          <p:cNvSpPr/>
          <p:nvPr/>
        </p:nvSpPr>
        <p:spPr>
          <a:xfrm>
            <a:off x="9935988" y="2955169"/>
            <a:ext cx="1665266" cy="444017"/>
          </a:xfrm>
          <a:prstGeom prst="rect">
            <a:avLst/>
          </a:prstGeom>
          <a:solidFill>
            <a:srgbClr val="F85420"/>
          </a:solidFill>
          <a:ln w="25400" cap="flat" cmpd="sng" algn="ctr">
            <a:solidFill>
              <a:srgbClr val="FE5000"/>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mj-lt"/>
                <a:ea typeface="+mn-ea"/>
                <a:cs typeface="+mn-cs"/>
                <a:sym typeface="Tahoma"/>
              </a:rPr>
              <a:t>Capital</a:t>
            </a:r>
          </a:p>
        </p:txBody>
      </p:sp>
    </p:spTree>
    <p:extLst>
      <p:ext uri="{BB962C8B-B14F-4D97-AF65-F5344CB8AC3E}">
        <p14:creationId xmlns:p14="http://schemas.microsoft.com/office/powerpoint/2010/main" val="343812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a:xfrm>
            <a:off x="609600" y="228601"/>
            <a:ext cx="8737600" cy="645625"/>
          </a:xfrm>
        </p:spPr>
        <p:txBody>
          <a:bodyPr/>
          <a:lstStyle/>
          <a:p>
            <a:r>
              <a:rPr lang="en-US" sz="2800" dirty="0">
                <a:latin typeface="Calibri" charset="0"/>
                <a:ea typeface="ヒラギノ角ゴ Pro W3" charset="0"/>
              </a:rPr>
              <a:t>Services for our logistics and supply chain customers</a:t>
            </a:r>
          </a:p>
        </p:txBody>
      </p:sp>
      <p:sp>
        <p:nvSpPr>
          <p:cNvPr id="13" name="Slide Number Placeholder 9">
            <a:extLst>
              <a:ext uri="{FF2B5EF4-FFF2-40B4-BE49-F238E27FC236}">
                <a16:creationId xmlns:a16="http://schemas.microsoft.com/office/drawing/2014/main" id="{735C82B6-9EEC-47D2-ADDD-0B564EFBA37F}"/>
              </a:ext>
            </a:extLst>
          </p:cNvPr>
          <p:cNvSpPr>
            <a:spLocks noGrp="1"/>
          </p:cNvSpPr>
          <p:nvPr>
            <p:ph type="sldNum" sz="quarter" idx="12"/>
          </p:nvPr>
        </p:nvSpPr>
        <p:spPr bwMode="auto">
          <a:xfrm>
            <a:off x="8737600" y="6356351"/>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EDA0386-3DD4-4740-8C40-273CE20D5CE8}" type="slidenum">
              <a:rPr lang="en-US" sz="1200">
                <a:solidFill>
                  <a:srgbClr val="5C068C"/>
                </a:solidFill>
                <a:latin typeface="Calibri" charset="0"/>
                <a:cs typeface="Tahoma" charset="0"/>
              </a:rPr>
              <a:pPr eaLnBrk="1" hangingPunct="1"/>
              <a:t>8</a:t>
            </a:fld>
            <a:endParaRPr lang="en-US" sz="1200" dirty="0">
              <a:solidFill>
                <a:srgbClr val="5C068C"/>
              </a:solidFill>
              <a:latin typeface="Calibri" charset="0"/>
              <a:cs typeface="Tahoma" charset="0"/>
            </a:endParaRPr>
          </a:p>
        </p:txBody>
      </p:sp>
      <p:sp>
        <p:nvSpPr>
          <p:cNvPr id="23" name="TextBox 22">
            <a:extLst>
              <a:ext uri="{FF2B5EF4-FFF2-40B4-BE49-F238E27FC236}">
                <a16:creationId xmlns:a16="http://schemas.microsoft.com/office/drawing/2014/main" id="{CE2FDD6E-CE71-4377-9E51-4FDDCF5084B2}"/>
              </a:ext>
            </a:extLst>
          </p:cNvPr>
          <p:cNvSpPr txBox="1"/>
          <p:nvPr/>
        </p:nvSpPr>
        <p:spPr>
          <a:xfrm>
            <a:off x="609600" y="1286635"/>
            <a:ext cx="6122139" cy="430887"/>
          </a:xfrm>
          <a:prstGeom prst="rect">
            <a:avLst/>
          </a:prstGeom>
          <a:noFill/>
        </p:spPr>
        <p:txBody>
          <a:bodyPr wrap="square" rtlCol="0">
            <a:spAutoFit/>
          </a:bodyPr>
          <a:lstStyle/>
          <a:p>
            <a:r>
              <a:rPr lang="en-US" sz="2200" b="1" dirty="0">
                <a:solidFill>
                  <a:srgbClr val="7030A0"/>
                </a:solidFill>
                <a:latin typeface="Ubuntu" charset="0"/>
                <a:ea typeface="Ubuntu" charset="0"/>
                <a:cs typeface="Ubuntu" charset="0"/>
              </a:rPr>
              <a:t>Comprehensive supply-chain solutions</a:t>
            </a:r>
          </a:p>
        </p:txBody>
      </p:sp>
      <p:sp>
        <p:nvSpPr>
          <p:cNvPr id="24" name="TextBox 23">
            <a:extLst>
              <a:ext uri="{FF2B5EF4-FFF2-40B4-BE49-F238E27FC236}">
                <a16:creationId xmlns:a16="http://schemas.microsoft.com/office/drawing/2014/main" id="{3D788B4D-BDD9-4C62-B3AE-E8B1660812A2}"/>
              </a:ext>
            </a:extLst>
          </p:cNvPr>
          <p:cNvSpPr txBox="1"/>
          <p:nvPr/>
        </p:nvSpPr>
        <p:spPr>
          <a:xfrm>
            <a:off x="6096000" y="1535505"/>
            <a:ext cx="5715000" cy="2262158"/>
          </a:xfrm>
          <a:prstGeom prst="rect">
            <a:avLst/>
          </a:prstGeom>
          <a:noFill/>
        </p:spPr>
        <p:txBody>
          <a:bodyPr wrap="square" rtlCol="0">
            <a:spAutoFit/>
          </a:bodyPr>
          <a:lstStyle/>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We offer synchronized end-to-end solutions for all transport and logistics needs</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Our 3PL services include freight forwarding, warehousing and land transport, complemented by ocean transport services</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Our NVOCC arm, Qatar Navigation Lines, serves more than 34 destinations and ports in 16 countries across Asia – each covered by a local agent</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Our network of agents and associates gives us full control over our clients goods from the point of origin to the point of destination</a:t>
            </a:r>
          </a:p>
        </p:txBody>
      </p:sp>
      <p:sp>
        <p:nvSpPr>
          <p:cNvPr id="2" name="Rectangle 1">
            <a:extLst>
              <a:ext uri="{FF2B5EF4-FFF2-40B4-BE49-F238E27FC236}">
                <a16:creationId xmlns:a16="http://schemas.microsoft.com/office/drawing/2014/main" id="{A87112BD-E539-45BC-A68E-F887872559D9}"/>
              </a:ext>
            </a:extLst>
          </p:cNvPr>
          <p:cNvSpPr/>
          <p:nvPr/>
        </p:nvSpPr>
        <p:spPr>
          <a:xfrm>
            <a:off x="677806" y="1879678"/>
            <a:ext cx="2342853" cy="214881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latin typeface="+mj-lt"/>
            </a:endParaRPr>
          </a:p>
        </p:txBody>
      </p:sp>
      <p:sp>
        <p:nvSpPr>
          <p:cNvPr id="26" name="Rectangle 25">
            <a:extLst>
              <a:ext uri="{FF2B5EF4-FFF2-40B4-BE49-F238E27FC236}">
                <a16:creationId xmlns:a16="http://schemas.microsoft.com/office/drawing/2014/main" id="{410499E7-A108-45CA-965B-CBF10FD40B27}"/>
              </a:ext>
            </a:extLst>
          </p:cNvPr>
          <p:cNvSpPr/>
          <p:nvPr/>
        </p:nvSpPr>
        <p:spPr>
          <a:xfrm>
            <a:off x="3203377" y="4237474"/>
            <a:ext cx="2342853" cy="214881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endParaRPr>
          </a:p>
        </p:txBody>
      </p:sp>
      <p:sp>
        <p:nvSpPr>
          <p:cNvPr id="27" name="Rectangle 26">
            <a:extLst>
              <a:ext uri="{FF2B5EF4-FFF2-40B4-BE49-F238E27FC236}">
                <a16:creationId xmlns:a16="http://schemas.microsoft.com/office/drawing/2014/main" id="{3119CD52-87E1-4D21-A579-953737C8F504}"/>
              </a:ext>
            </a:extLst>
          </p:cNvPr>
          <p:cNvSpPr/>
          <p:nvPr/>
        </p:nvSpPr>
        <p:spPr>
          <a:xfrm>
            <a:off x="679068" y="4273911"/>
            <a:ext cx="2342853" cy="214881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endParaRPr>
          </a:p>
        </p:txBody>
      </p:sp>
      <p:sp>
        <p:nvSpPr>
          <p:cNvPr id="28" name="Rectangle 27">
            <a:extLst>
              <a:ext uri="{FF2B5EF4-FFF2-40B4-BE49-F238E27FC236}">
                <a16:creationId xmlns:a16="http://schemas.microsoft.com/office/drawing/2014/main" id="{A7F16040-5CC3-421F-9AEE-D906F214FE2C}"/>
              </a:ext>
            </a:extLst>
          </p:cNvPr>
          <p:cNvSpPr/>
          <p:nvPr/>
        </p:nvSpPr>
        <p:spPr>
          <a:xfrm>
            <a:off x="3195979" y="1879678"/>
            <a:ext cx="2342853" cy="214881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latin typeface="+mj-lt"/>
            </a:endParaRPr>
          </a:p>
        </p:txBody>
      </p:sp>
      <p:sp>
        <p:nvSpPr>
          <p:cNvPr id="14" name="Rectangle 13">
            <a:extLst>
              <a:ext uri="{FF2B5EF4-FFF2-40B4-BE49-F238E27FC236}">
                <a16:creationId xmlns:a16="http://schemas.microsoft.com/office/drawing/2014/main" id="{3CF10BD2-D8E0-43F7-870E-45DD7B136B6E}"/>
              </a:ext>
            </a:extLst>
          </p:cNvPr>
          <p:cNvSpPr/>
          <p:nvPr/>
        </p:nvSpPr>
        <p:spPr>
          <a:xfrm>
            <a:off x="5754515" y="4273911"/>
            <a:ext cx="2342853" cy="214881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endParaRPr>
          </a:p>
        </p:txBody>
      </p:sp>
      <p:pic>
        <p:nvPicPr>
          <p:cNvPr id="5" name="Picture 4" descr="A close up of a logo&#10;&#10;Description generated with very high confidence">
            <a:extLst>
              <a:ext uri="{FF2B5EF4-FFF2-40B4-BE49-F238E27FC236}">
                <a16:creationId xmlns:a16="http://schemas.microsoft.com/office/drawing/2014/main" id="{B148507B-7F57-4141-9472-A39D6A490C2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30555" y="2369836"/>
            <a:ext cx="1637355" cy="1400849"/>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186FE2E8-F4F3-4FD1-92EF-EAAE166EF5D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8728" y="2390682"/>
            <a:ext cx="1637355" cy="1419041"/>
          </a:xfrm>
          <a:prstGeom prst="rect">
            <a:avLst/>
          </a:prstGeom>
        </p:spPr>
      </p:pic>
      <p:pic>
        <p:nvPicPr>
          <p:cNvPr id="12" name="Picture 11" descr="A close up of a logo&#10;&#10;Description generated with very high confidence">
            <a:extLst>
              <a:ext uri="{FF2B5EF4-FFF2-40B4-BE49-F238E27FC236}">
                <a16:creationId xmlns:a16="http://schemas.microsoft.com/office/drawing/2014/main" id="{63070CA5-CEBF-4781-A19D-322C4F60789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39572" y="4756482"/>
            <a:ext cx="1559847" cy="1369199"/>
          </a:xfrm>
          <a:prstGeom prst="rect">
            <a:avLst/>
          </a:prstGeom>
        </p:spPr>
      </p:pic>
      <p:pic>
        <p:nvPicPr>
          <p:cNvPr id="16" name="Picture 15" descr="A close up of a logo&#10;&#10;Description generated with very high confidence">
            <a:extLst>
              <a:ext uri="{FF2B5EF4-FFF2-40B4-BE49-F238E27FC236}">
                <a16:creationId xmlns:a16="http://schemas.microsoft.com/office/drawing/2014/main" id="{28AFE32A-1036-469F-8E95-CD87A730AD3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566699" y="4806647"/>
            <a:ext cx="1600200" cy="1351280"/>
          </a:xfrm>
          <a:prstGeom prst="rect">
            <a:avLst/>
          </a:prstGeom>
        </p:spPr>
      </p:pic>
      <p:pic>
        <p:nvPicPr>
          <p:cNvPr id="18" name="Picture 17" descr="A close up of a logo&#10;&#10;Description generated with very high confidence">
            <a:extLst>
              <a:ext uri="{FF2B5EF4-FFF2-40B4-BE49-F238E27FC236}">
                <a16:creationId xmlns:a16="http://schemas.microsoft.com/office/drawing/2014/main" id="{D90D64DB-1BD1-4D8B-8A61-CB3C660B22A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08956" y="4905622"/>
            <a:ext cx="1448430" cy="1448430"/>
          </a:xfrm>
          <a:prstGeom prst="rect">
            <a:avLst/>
          </a:prstGeom>
        </p:spPr>
      </p:pic>
      <p:sp>
        <p:nvSpPr>
          <p:cNvPr id="25" name="TextBox 24">
            <a:extLst>
              <a:ext uri="{FF2B5EF4-FFF2-40B4-BE49-F238E27FC236}">
                <a16:creationId xmlns:a16="http://schemas.microsoft.com/office/drawing/2014/main" id="{A727208C-ACC9-440E-B6E5-82E85C0D9245}"/>
              </a:ext>
            </a:extLst>
          </p:cNvPr>
          <p:cNvSpPr txBox="1"/>
          <p:nvPr/>
        </p:nvSpPr>
        <p:spPr>
          <a:xfrm>
            <a:off x="5741376" y="4321497"/>
            <a:ext cx="2342853" cy="584775"/>
          </a:xfrm>
          <a:prstGeom prst="rect">
            <a:avLst/>
          </a:prstGeom>
          <a:noFill/>
        </p:spPr>
        <p:txBody>
          <a:bodyPr wrap="square" rtlCol="0">
            <a:spAutoFit/>
          </a:bodyPr>
          <a:lstStyle/>
          <a:p>
            <a:r>
              <a:rPr lang="en-US" sz="1600" b="1" dirty="0">
                <a:latin typeface="+mj-lt"/>
                <a:ea typeface="Ubuntu" charset="0"/>
                <a:cs typeface="Ubuntu" charset="0"/>
              </a:rPr>
              <a:t>Hub Logistics/ Warehousing</a:t>
            </a:r>
          </a:p>
        </p:txBody>
      </p:sp>
      <p:sp>
        <p:nvSpPr>
          <p:cNvPr id="29" name="TextBox 28">
            <a:extLst>
              <a:ext uri="{FF2B5EF4-FFF2-40B4-BE49-F238E27FC236}">
                <a16:creationId xmlns:a16="http://schemas.microsoft.com/office/drawing/2014/main" id="{AC5D2966-9446-4ACA-807D-983CF160D0FF}"/>
              </a:ext>
            </a:extLst>
          </p:cNvPr>
          <p:cNvSpPr txBox="1"/>
          <p:nvPr/>
        </p:nvSpPr>
        <p:spPr>
          <a:xfrm>
            <a:off x="707120" y="4321496"/>
            <a:ext cx="2259921" cy="338554"/>
          </a:xfrm>
          <a:prstGeom prst="rect">
            <a:avLst/>
          </a:prstGeom>
          <a:noFill/>
        </p:spPr>
        <p:txBody>
          <a:bodyPr wrap="square" rtlCol="0">
            <a:spAutoFit/>
          </a:bodyPr>
          <a:lstStyle/>
          <a:p>
            <a:r>
              <a:rPr lang="en-US" sz="1600" b="1" dirty="0">
                <a:latin typeface="+mj-lt"/>
                <a:ea typeface="Ubuntu" charset="0"/>
                <a:cs typeface="Ubuntu" charset="0"/>
              </a:rPr>
              <a:t>Feeder Shipping</a:t>
            </a:r>
          </a:p>
        </p:txBody>
      </p:sp>
      <p:sp>
        <p:nvSpPr>
          <p:cNvPr id="30" name="TextBox 29">
            <a:extLst>
              <a:ext uri="{FF2B5EF4-FFF2-40B4-BE49-F238E27FC236}">
                <a16:creationId xmlns:a16="http://schemas.microsoft.com/office/drawing/2014/main" id="{211F9711-9A7D-4EE1-B2F0-C343C07C4C4D}"/>
              </a:ext>
            </a:extLst>
          </p:cNvPr>
          <p:cNvSpPr txBox="1"/>
          <p:nvPr/>
        </p:nvSpPr>
        <p:spPr>
          <a:xfrm>
            <a:off x="3195979" y="4237474"/>
            <a:ext cx="2259921" cy="338554"/>
          </a:xfrm>
          <a:prstGeom prst="rect">
            <a:avLst/>
          </a:prstGeom>
          <a:noFill/>
        </p:spPr>
        <p:txBody>
          <a:bodyPr wrap="square" rtlCol="0">
            <a:spAutoFit/>
          </a:bodyPr>
          <a:lstStyle/>
          <a:p>
            <a:r>
              <a:rPr lang="en-US" sz="1600" b="1" dirty="0">
                <a:latin typeface="+mj-lt"/>
                <a:ea typeface="Ubuntu" charset="0"/>
                <a:cs typeface="Ubuntu" charset="0"/>
              </a:rPr>
              <a:t>Qatar Ports</a:t>
            </a:r>
          </a:p>
        </p:txBody>
      </p:sp>
      <p:sp>
        <p:nvSpPr>
          <p:cNvPr id="31" name="TextBox 30">
            <a:extLst>
              <a:ext uri="{FF2B5EF4-FFF2-40B4-BE49-F238E27FC236}">
                <a16:creationId xmlns:a16="http://schemas.microsoft.com/office/drawing/2014/main" id="{B47B5597-0058-45B3-85EB-CBD09A306E59}"/>
              </a:ext>
            </a:extLst>
          </p:cNvPr>
          <p:cNvSpPr txBox="1"/>
          <p:nvPr/>
        </p:nvSpPr>
        <p:spPr>
          <a:xfrm>
            <a:off x="707120" y="1875579"/>
            <a:ext cx="2259921" cy="338554"/>
          </a:xfrm>
          <a:prstGeom prst="rect">
            <a:avLst/>
          </a:prstGeom>
          <a:noFill/>
        </p:spPr>
        <p:txBody>
          <a:bodyPr wrap="square" rtlCol="0">
            <a:spAutoFit/>
          </a:bodyPr>
          <a:lstStyle/>
          <a:p>
            <a:r>
              <a:rPr lang="en-US" sz="1600" b="1" dirty="0">
                <a:latin typeface="+mj-lt"/>
                <a:ea typeface="Ubuntu" charset="0"/>
                <a:cs typeface="Ubuntu" charset="0"/>
              </a:rPr>
              <a:t>Line Haul</a:t>
            </a:r>
            <a:endParaRPr lang="en-US" sz="1600" b="1" strike="sngStrike" dirty="0">
              <a:latin typeface="+mj-lt"/>
              <a:ea typeface="Ubuntu" charset="0"/>
              <a:cs typeface="Ubuntu" charset="0"/>
            </a:endParaRPr>
          </a:p>
        </p:txBody>
      </p:sp>
      <p:sp>
        <p:nvSpPr>
          <p:cNvPr id="32" name="TextBox 31">
            <a:extLst>
              <a:ext uri="{FF2B5EF4-FFF2-40B4-BE49-F238E27FC236}">
                <a16:creationId xmlns:a16="http://schemas.microsoft.com/office/drawing/2014/main" id="{C426E7DB-0241-4495-9382-2C5AAD3FD39A}"/>
              </a:ext>
            </a:extLst>
          </p:cNvPr>
          <p:cNvSpPr txBox="1"/>
          <p:nvPr/>
        </p:nvSpPr>
        <p:spPr>
          <a:xfrm>
            <a:off x="3165807" y="1890652"/>
            <a:ext cx="2259921" cy="338554"/>
          </a:xfrm>
          <a:prstGeom prst="rect">
            <a:avLst/>
          </a:prstGeom>
          <a:noFill/>
        </p:spPr>
        <p:txBody>
          <a:bodyPr wrap="square" rtlCol="0">
            <a:spAutoFit/>
          </a:bodyPr>
          <a:lstStyle/>
          <a:p>
            <a:r>
              <a:rPr lang="en-US" sz="1600" b="1" dirty="0">
                <a:latin typeface="+mj-lt"/>
                <a:ea typeface="Ubuntu" charset="0"/>
                <a:cs typeface="Ubuntu" charset="0"/>
              </a:rPr>
              <a:t>Logistics in Qatar</a:t>
            </a:r>
          </a:p>
        </p:txBody>
      </p:sp>
      <p:sp>
        <p:nvSpPr>
          <p:cNvPr id="21" name="Rectangle 20">
            <a:extLst>
              <a:ext uri="{FF2B5EF4-FFF2-40B4-BE49-F238E27FC236}">
                <a16:creationId xmlns:a16="http://schemas.microsoft.com/office/drawing/2014/main" id="{EDF98E1E-38F6-44B1-814D-6230E22C2620}"/>
              </a:ext>
            </a:extLst>
          </p:cNvPr>
          <p:cNvSpPr/>
          <p:nvPr/>
        </p:nvSpPr>
        <p:spPr>
          <a:xfrm>
            <a:off x="8278824" y="4321498"/>
            <a:ext cx="3303576" cy="48515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0" tIns="45720" rIns="91440" bIns="45720" numCol="1" spcCol="0" rtlCol="0" fromWordArt="0" anchor="ctr" anchorCtr="0" forceAA="0" compatLnSpc="1">
            <a:prstTxWarp prst="textNoShape">
              <a:avLst/>
            </a:prstTxWarp>
            <a:noAutofit/>
          </a:bodyPr>
          <a:lstStyle/>
          <a:p>
            <a:r>
              <a:rPr lang="en-US" sz="1600" dirty="0">
                <a:solidFill>
                  <a:schemeClr val="tx1"/>
                </a:solidFill>
                <a:latin typeface="+mj-lt"/>
              </a:rPr>
              <a:t>Foreign Logistics*</a:t>
            </a:r>
          </a:p>
        </p:txBody>
      </p:sp>
      <p:sp>
        <p:nvSpPr>
          <p:cNvPr id="22" name="Rectangle 21">
            <a:extLst>
              <a:ext uri="{FF2B5EF4-FFF2-40B4-BE49-F238E27FC236}">
                <a16:creationId xmlns:a16="http://schemas.microsoft.com/office/drawing/2014/main" id="{7FCA55F9-7D05-4C31-B40A-CB322200F250}"/>
              </a:ext>
            </a:extLst>
          </p:cNvPr>
          <p:cNvSpPr/>
          <p:nvPr/>
        </p:nvSpPr>
        <p:spPr>
          <a:xfrm>
            <a:off x="8278824" y="5441081"/>
            <a:ext cx="3303576" cy="48515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0" tIns="45720" rIns="91440" bIns="45720" numCol="1" spcCol="0" rtlCol="0" fromWordArt="0" anchor="ctr" anchorCtr="0" forceAA="0" compatLnSpc="1">
            <a:prstTxWarp prst="textNoShape">
              <a:avLst/>
            </a:prstTxWarp>
            <a:noAutofit/>
          </a:bodyPr>
          <a:lstStyle/>
          <a:p>
            <a:r>
              <a:rPr lang="en-US" sz="1600" dirty="0">
                <a:solidFill>
                  <a:schemeClr val="tx1"/>
                </a:solidFill>
                <a:latin typeface="+mj-lt"/>
              </a:rPr>
              <a:t>Transshipment Port*</a:t>
            </a:r>
          </a:p>
        </p:txBody>
      </p:sp>
      <p:sp>
        <p:nvSpPr>
          <p:cNvPr id="33" name="Rectangle 32">
            <a:extLst>
              <a:ext uri="{FF2B5EF4-FFF2-40B4-BE49-F238E27FC236}">
                <a16:creationId xmlns:a16="http://schemas.microsoft.com/office/drawing/2014/main" id="{A6A74FB8-5509-471C-8DF1-C02A8F065ADC}"/>
              </a:ext>
            </a:extLst>
          </p:cNvPr>
          <p:cNvSpPr/>
          <p:nvPr/>
        </p:nvSpPr>
        <p:spPr>
          <a:xfrm>
            <a:off x="8278824" y="4881290"/>
            <a:ext cx="3303576" cy="48515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0" tIns="45720" rIns="91440" bIns="45720" numCol="1" spcCol="0" rtlCol="0" fromWordArt="0" anchor="ctr" anchorCtr="0" forceAA="0" compatLnSpc="1">
            <a:prstTxWarp prst="textNoShape">
              <a:avLst/>
            </a:prstTxWarp>
            <a:noAutofit/>
          </a:bodyPr>
          <a:lstStyle/>
          <a:p>
            <a:r>
              <a:rPr lang="en-US" sz="1600" dirty="0">
                <a:solidFill>
                  <a:schemeClr val="tx1"/>
                </a:solidFill>
                <a:latin typeface="+mj-lt"/>
              </a:rPr>
              <a:t>Foreign Port*</a:t>
            </a:r>
          </a:p>
        </p:txBody>
      </p:sp>
      <p:sp>
        <p:nvSpPr>
          <p:cNvPr id="34" name="Rectangle 33">
            <a:extLst>
              <a:ext uri="{FF2B5EF4-FFF2-40B4-BE49-F238E27FC236}">
                <a16:creationId xmlns:a16="http://schemas.microsoft.com/office/drawing/2014/main" id="{EA084583-809D-45F4-86BD-ABB87979DDB5}"/>
              </a:ext>
            </a:extLst>
          </p:cNvPr>
          <p:cNvSpPr/>
          <p:nvPr/>
        </p:nvSpPr>
        <p:spPr>
          <a:xfrm>
            <a:off x="8535420" y="6005825"/>
            <a:ext cx="3046980" cy="242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100" dirty="0">
                <a:solidFill>
                  <a:schemeClr val="tx1"/>
                </a:solidFill>
                <a:latin typeface="+mj-lt"/>
              </a:rPr>
              <a:t>*Assigned to reliable agent or partner</a:t>
            </a:r>
          </a:p>
        </p:txBody>
      </p:sp>
    </p:spTree>
    <p:extLst>
      <p:ext uri="{BB962C8B-B14F-4D97-AF65-F5344CB8AC3E}">
        <p14:creationId xmlns:p14="http://schemas.microsoft.com/office/powerpoint/2010/main" val="2007966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a:xfrm>
            <a:off x="304800" y="246187"/>
            <a:ext cx="8737600" cy="968375"/>
          </a:xfrm>
        </p:spPr>
        <p:txBody>
          <a:bodyPr/>
          <a:lstStyle/>
          <a:p>
            <a:r>
              <a:rPr lang="en-US" sz="2800" dirty="0">
                <a:latin typeface="Calibri" charset="0"/>
                <a:ea typeface="ヒラギノ角ゴ Pro W3" charset="0"/>
              </a:rPr>
              <a:t>Maritime and Logistics – Container Shipping</a:t>
            </a:r>
          </a:p>
        </p:txBody>
      </p:sp>
      <p:pic>
        <p:nvPicPr>
          <p:cNvPr id="2" name="Picture 1"/>
          <p:cNvPicPr>
            <a:picLocks noChangeAspect="1"/>
          </p:cNvPicPr>
          <p:nvPr/>
        </p:nvPicPr>
        <p:blipFill rotWithShape="1">
          <a:blip r:embed="rId3"/>
          <a:srcRect t="10249" b="18490"/>
          <a:stretch/>
        </p:blipFill>
        <p:spPr>
          <a:xfrm>
            <a:off x="-34114" y="3734169"/>
            <a:ext cx="5749114" cy="3123831"/>
          </a:xfrm>
          <a:prstGeom prst="rect">
            <a:avLst/>
          </a:prstGeom>
        </p:spPr>
      </p:pic>
      <p:sp>
        <p:nvSpPr>
          <p:cNvPr id="8" name="Rectangle 7">
            <a:extLst>
              <a:ext uri="{FF2B5EF4-FFF2-40B4-BE49-F238E27FC236}">
                <a16:creationId xmlns:a16="http://schemas.microsoft.com/office/drawing/2014/main" id="{3A6875E6-2B8D-407B-B12E-A05AA555038A}"/>
              </a:ext>
            </a:extLst>
          </p:cNvPr>
          <p:cNvSpPr/>
          <p:nvPr/>
        </p:nvSpPr>
        <p:spPr>
          <a:xfrm>
            <a:off x="0" y="1149941"/>
            <a:ext cx="5715000" cy="288865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err="1">
              <a:solidFill>
                <a:srgbClr val="000000"/>
              </a:solidFill>
            </a:endParaRPr>
          </a:p>
        </p:txBody>
      </p:sp>
      <p:sp>
        <p:nvSpPr>
          <p:cNvPr id="9" name="TextBox 8">
            <a:extLst>
              <a:ext uri="{FF2B5EF4-FFF2-40B4-BE49-F238E27FC236}">
                <a16:creationId xmlns:a16="http://schemas.microsoft.com/office/drawing/2014/main" id="{2A044E5E-3337-4FF3-9454-FA789D953A92}"/>
              </a:ext>
            </a:extLst>
          </p:cNvPr>
          <p:cNvSpPr txBox="1"/>
          <p:nvPr/>
        </p:nvSpPr>
        <p:spPr>
          <a:xfrm>
            <a:off x="152400" y="1143000"/>
            <a:ext cx="5334000" cy="2908489"/>
          </a:xfrm>
          <a:prstGeom prst="rect">
            <a:avLst/>
          </a:prstGeom>
          <a:noFill/>
        </p:spPr>
        <p:txBody>
          <a:bodyPr wrap="square" rtlCol="0">
            <a:spAutoFit/>
          </a:bodyPr>
          <a:lstStyle/>
          <a:p>
            <a:pPr marL="171450" marR="0" lvl="0" indent="-171450" algn="l" defTabSz="457200" rtl="0" eaLnBrk="1" fontAlgn="base" latinLnBrk="0" hangingPunct="1">
              <a:lnSpc>
                <a:spcPct val="100000"/>
              </a:lnSpc>
              <a:spcBef>
                <a:spcPts val="600"/>
              </a:spcBef>
              <a:spcAft>
                <a:spcPts val="600"/>
              </a:spcAft>
              <a:buClr>
                <a:schemeClr val="bg1"/>
              </a:buClr>
              <a:buSzTx/>
              <a:buFont typeface="Wingdings" panose="05000000000000000000" pitchFamily="2" charset="2"/>
              <a:buChar char="§"/>
              <a:tabLst/>
              <a:defRPr/>
            </a:pPr>
            <a:r>
              <a:rPr kumimoji="0" lang="en-US" sz="130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rPr>
              <a:t>Milaha Container Shipping</a:t>
            </a:r>
            <a:r>
              <a:rPr kumimoji="0" lang="en-US" sz="1300" i="0" u="none" strike="noStrike" kern="1200" cap="none" spc="0" normalizeH="0" noProof="0" dirty="0">
                <a:ln>
                  <a:noFill/>
                </a:ln>
                <a:solidFill>
                  <a:schemeClr val="bg1"/>
                </a:solidFill>
                <a:effectLst/>
                <a:uLnTx/>
                <a:uFillTx/>
                <a:latin typeface="+mj-lt"/>
                <a:ea typeface="Ubuntu Light" charset="0"/>
                <a:cs typeface="Segoe UI" panose="020B0502040204020203" pitchFamily="34" charset="0"/>
              </a:rPr>
              <a:t> is the only Qatari Container Shipping company and has played a strategic role </a:t>
            </a:r>
            <a:r>
              <a:rPr lang="en-US" sz="1300" dirty="0">
                <a:solidFill>
                  <a:schemeClr val="bg1"/>
                </a:solidFill>
                <a:latin typeface="+mj-lt"/>
                <a:ea typeface="Ubuntu Light" charset="0"/>
                <a:cs typeface="Segoe UI" panose="020B0502040204020203" pitchFamily="34" charset="0"/>
              </a:rPr>
              <a:t>to support Qatar’s supply chain connectivity</a:t>
            </a:r>
            <a:r>
              <a:rPr kumimoji="0" lang="en-US" sz="130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rPr>
              <a:t>.</a:t>
            </a:r>
          </a:p>
          <a:p>
            <a:pPr marL="171450" marR="0" lvl="0" indent="-171450" algn="l" defTabSz="457200" rtl="0" eaLnBrk="1" fontAlgn="base" latinLnBrk="0" hangingPunct="1">
              <a:lnSpc>
                <a:spcPct val="100000"/>
              </a:lnSpc>
              <a:spcBef>
                <a:spcPts val="600"/>
              </a:spcBef>
              <a:spcAft>
                <a:spcPts val="600"/>
              </a:spcAft>
              <a:buClr>
                <a:schemeClr val="bg1"/>
              </a:buClr>
              <a:buSzTx/>
              <a:buFont typeface="Wingdings" panose="05000000000000000000" pitchFamily="2" charset="2"/>
              <a:buChar char="§"/>
              <a:tabLst/>
              <a:defRPr/>
            </a:pPr>
            <a:r>
              <a:rPr lang="en-US" sz="1300" dirty="0">
                <a:solidFill>
                  <a:schemeClr val="bg1"/>
                </a:solidFill>
                <a:latin typeface="+mj-lt"/>
                <a:ea typeface="Ubuntu Light" charset="0"/>
                <a:cs typeface="Segoe UI" panose="020B0502040204020203" pitchFamily="34" charset="0"/>
              </a:rPr>
              <a:t>Our container shipping short haul and feeder network spans across Middle East, Indian subcontinent, Mediterranean and South East Asia</a:t>
            </a:r>
            <a:r>
              <a:rPr kumimoji="0" lang="en-US" sz="1300" b="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rPr>
              <a:t>. These are served with a</a:t>
            </a:r>
            <a:r>
              <a:rPr kumimoji="0" lang="en-US" sz="1300" b="0" i="0" u="none" strike="noStrike" kern="1200" cap="none" spc="0" normalizeH="0" noProof="0" dirty="0">
                <a:ln>
                  <a:noFill/>
                </a:ln>
                <a:solidFill>
                  <a:schemeClr val="bg1"/>
                </a:solidFill>
                <a:effectLst/>
                <a:uLnTx/>
                <a:uFillTx/>
                <a:latin typeface="+mj-lt"/>
                <a:ea typeface="Ubuntu Light" charset="0"/>
                <a:cs typeface="Segoe UI" panose="020B0502040204020203" pitchFamily="34" charset="0"/>
              </a:rPr>
              <a:t> combination of owned and chartered ships ranging from 515 TEU to 4,200 TEU</a:t>
            </a:r>
            <a:endParaRPr kumimoji="0" lang="en-US" sz="1300" b="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endParaRPr>
          </a:p>
          <a:p>
            <a:pPr marL="171450" marR="0" lvl="0" indent="-171450" algn="l" defTabSz="457200" rtl="0" eaLnBrk="1" fontAlgn="base" latinLnBrk="0" hangingPunct="1">
              <a:lnSpc>
                <a:spcPct val="100000"/>
              </a:lnSpc>
              <a:spcBef>
                <a:spcPts val="600"/>
              </a:spcBef>
              <a:spcAft>
                <a:spcPts val="600"/>
              </a:spcAft>
              <a:buClr>
                <a:schemeClr val="bg1"/>
              </a:buClr>
              <a:buSzTx/>
              <a:buFont typeface="Wingdings" panose="05000000000000000000" pitchFamily="2" charset="2"/>
              <a:buChar char="§"/>
              <a:tabLst/>
              <a:defRPr/>
            </a:pPr>
            <a:r>
              <a:rPr kumimoji="0" lang="en-US" sz="1300" b="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rPr>
              <a:t>Our liner network presence</a:t>
            </a:r>
            <a:r>
              <a:rPr kumimoji="0" lang="en-US" sz="1300" b="0" i="0" u="none" strike="noStrike" kern="1200" cap="none" spc="0" normalizeH="0" noProof="0" dirty="0">
                <a:ln>
                  <a:noFill/>
                </a:ln>
                <a:solidFill>
                  <a:schemeClr val="bg1"/>
                </a:solidFill>
                <a:effectLst/>
                <a:uLnTx/>
                <a:uFillTx/>
                <a:latin typeface="+mj-lt"/>
                <a:ea typeface="Ubuntu Light" charset="0"/>
                <a:cs typeface="Segoe UI" panose="020B0502040204020203" pitchFamily="34" charset="0"/>
              </a:rPr>
              <a:t> is </a:t>
            </a:r>
            <a:r>
              <a:rPr lang="en-US" sz="1300" noProof="0" dirty="0">
                <a:solidFill>
                  <a:schemeClr val="bg1"/>
                </a:solidFill>
                <a:latin typeface="+mj-lt"/>
                <a:ea typeface="Ubuntu Light" charset="0"/>
                <a:cs typeface="Segoe UI" panose="020B0502040204020203" pitchFamily="34" charset="0"/>
              </a:rPr>
              <a:t>across more than 30 countries in Asia and Europe</a:t>
            </a:r>
          </a:p>
          <a:p>
            <a:pPr marL="171450" marR="0" lvl="0" indent="-171450" algn="l" defTabSz="457200" rtl="0" eaLnBrk="1" fontAlgn="base" latinLnBrk="0" hangingPunct="1">
              <a:lnSpc>
                <a:spcPct val="100000"/>
              </a:lnSpc>
              <a:spcBef>
                <a:spcPts val="600"/>
              </a:spcBef>
              <a:spcAft>
                <a:spcPts val="600"/>
              </a:spcAft>
              <a:buClr>
                <a:schemeClr val="bg1"/>
              </a:buClr>
              <a:buSzTx/>
              <a:buFont typeface="Wingdings" panose="05000000000000000000" pitchFamily="2" charset="2"/>
              <a:buChar char="§"/>
              <a:tabLst/>
              <a:defRPr/>
            </a:pPr>
            <a:r>
              <a:rPr kumimoji="0" lang="en-US" sz="1300" b="0" i="0" u="none" strike="noStrike" kern="1200" cap="none" spc="0" normalizeH="0" baseline="0" dirty="0">
                <a:ln>
                  <a:noFill/>
                </a:ln>
                <a:solidFill>
                  <a:schemeClr val="bg1"/>
                </a:solidFill>
                <a:effectLst/>
                <a:uLnTx/>
                <a:uFillTx/>
                <a:latin typeface="+mj-lt"/>
                <a:ea typeface="Ubuntu Light" charset="0"/>
                <a:cs typeface="Segoe UI" panose="020B0502040204020203" pitchFamily="34" charset="0"/>
              </a:rPr>
              <a:t>Projected revenue of over QAR 700 Mn in 2019</a:t>
            </a:r>
          </a:p>
          <a:p>
            <a:pPr marL="171450" marR="0" lvl="0" indent="-171450" algn="l" defTabSz="457200" rtl="0" eaLnBrk="1" fontAlgn="base" latinLnBrk="0" hangingPunct="1">
              <a:lnSpc>
                <a:spcPct val="100000"/>
              </a:lnSpc>
              <a:spcBef>
                <a:spcPts val="600"/>
              </a:spcBef>
              <a:spcAft>
                <a:spcPts val="600"/>
              </a:spcAft>
              <a:buClr>
                <a:schemeClr val="bg1"/>
              </a:buClr>
              <a:buSzTx/>
              <a:buFont typeface="Wingdings" panose="05000000000000000000" pitchFamily="2" charset="2"/>
              <a:buChar char="§"/>
              <a:tabLst/>
              <a:defRPr/>
            </a:pPr>
            <a:r>
              <a:rPr lang="en-US" sz="1300" noProof="0" dirty="0">
                <a:solidFill>
                  <a:schemeClr val="bg1"/>
                </a:solidFill>
                <a:latin typeface="+mj-lt"/>
                <a:ea typeface="Ubuntu Light" charset="0"/>
                <a:cs typeface="Segoe UI" panose="020B0502040204020203" pitchFamily="34" charset="0"/>
              </a:rPr>
              <a:t>Over 60 FTEs spread across various locations</a:t>
            </a:r>
            <a:endParaRPr kumimoji="0" lang="en-US" sz="1300" b="0" i="0" u="none" strike="noStrike" kern="1200" cap="none" spc="0" normalizeH="0" baseline="0" noProof="0" dirty="0">
              <a:ln>
                <a:noFill/>
              </a:ln>
              <a:solidFill>
                <a:schemeClr val="bg1"/>
              </a:solidFill>
              <a:effectLst/>
              <a:uLnTx/>
              <a:uFillTx/>
              <a:latin typeface="+mj-lt"/>
              <a:ea typeface="Ubuntu Light" charset="0"/>
              <a:cs typeface="Segoe UI" panose="020B0502040204020203" pitchFamily="34" charset="0"/>
            </a:endParaRPr>
          </a:p>
        </p:txBody>
      </p:sp>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r="-414"/>
          <a:stretch/>
        </p:blipFill>
        <p:spPr>
          <a:xfrm>
            <a:off x="6553200" y="1615697"/>
            <a:ext cx="4876800" cy="5124750"/>
          </a:xfrm>
          <a:prstGeom prst="rect">
            <a:avLst/>
          </a:prstGeom>
        </p:spPr>
      </p:pic>
      <p:sp>
        <p:nvSpPr>
          <p:cNvPr id="4" name="TextBox 3"/>
          <p:cNvSpPr txBox="1"/>
          <p:nvPr/>
        </p:nvSpPr>
        <p:spPr>
          <a:xfrm>
            <a:off x="7086600" y="1072945"/>
            <a:ext cx="3810000" cy="523220"/>
          </a:xfrm>
          <a:prstGeom prst="rect">
            <a:avLst/>
          </a:prstGeom>
          <a:noFill/>
        </p:spPr>
        <p:txBody>
          <a:bodyPr wrap="square" rtlCol="0">
            <a:spAutoFit/>
          </a:bodyPr>
          <a:lstStyle/>
          <a:p>
            <a:pPr algn="ctr"/>
            <a:r>
              <a:rPr lang="en-US" sz="1400" b="1" dirty="0">
                <a:latin typeface="+mn-lt"/>
              </a:rPr>
              <a:t>MILAHA CONTAINER SHIPPING NETWORK IN ARABIAN GULF – INDIAN SUBCONTINENT</a:t>
            </a:r>
          </a:p>
        </p:txBody>
      </p:sp>
    </p:spTree>
    <p:extLst>
      <p:ext uri="{BB962C8B-B14F-4D97-AF65-F5344CB8AC3E}">
        <p14:creationId xmlns:p14="http://schemas.microsoft.com/office/powerpoint/2010/main" val="6651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a:xfrm>
            <a:off x="381000" y="228601"/>
            <a:ext cx="8737600" cy="968375"/>
          </a:xfrm>
        </p:spPr>
        <p:txBody>
          <a:bodyPr/>
          <a:lstStyle/>
          <a:p>
            <a:r>
              <a:rPr lang="en-US" sz="2800" dirty="0">
                <a:latin typeface="Calibri" charset="0"/>
                <a:ea typeface="ヒラギノ角ゴ Pro W3" charset="0"/>
              </a:rPr>
              <a:t>Maritime &amp; Logistics: Logistics</a:t>
            </a:r>
          </a:p>
        </p:txBody>
      </p:sp>
      <p:sp>
        <p:nvSpPr>
          <p:cNvPr id="23558" name="Slide Number Placeholder 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5EDA0386-3DD4-4740-8C40-273CE20D5CE8}" type="slidenum">
              <a:rPr kumimoji="0" lang="en-US" sz="1200" b="0" i="0" u="none" strike="noStrike" kern="1200" cap="none" spc="0" normalizeH="0" baseline="0" noProof="0">
                <a:ln>
                  <a:noFill/>
                </a:ln>
                <a:solidFill>
                  <a:srgbClr val="5C068C"/>
                </a:solidFill>
                <a:effectLst/>
                <a:uLnTx/>
                <a:uFillTx/>
                <a:latin typeface="Calibri" charset="0"/>
                <a:cs typeface="Tahoma"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5C068C"/>
              </a:solidFill>
              <a:effectLst/>
              <a:uLnTx/>
              <a:uFillTx/>
              <a:latin typeface="Calibri" charset="0"/>
              <a:cs typeface="Tahoma" charset="0"/>
            </a:endParaRPr>
          </a:p>
        </p:txBody>
      </p:sp>
      <p:pic>
        <p:nvPicPr>
          <p:cNvPr id="2" name="Picture 1">
            <a:extLst>
              <a:ext uri="{FF2B5EF4-FFF2-40B4-BE49-F238E27FC236}">
                <a16:creationId xmlns:a16="http://schemas.microsoft.com/office/drawing/2014/main" id="{CCD76478-703B-4563-AC6E-A77E250CC3B6}"/>
              </a:ext>
            </a:extLst>
          </p:cNvPr>
          <p:cNvPicPr>
            <a:picLocks noChangeAspect="1"/>
          </p:cNvPicPr>
          <p:nvPr/>
        </p:nvPicPr>
        <p:blipFill>
          <a:blip r:embed="rId3"/>
          <a:stretch>
            <a:fillRect/>
          </a:stretch>
        </p:blipFill>
        <p:spPr>
          <a:xfrm>
            <a:off x="152400" y="1594631"/>
            <a:ext cx="4705814" cy="2614329"/>
          </a:xfrm>
          <a:prstGeom prst="rect">
            <a:avLst/>
          </a:prstGeom>
        </p:spPr>
      </p:pic>
      <p:sp>
        <p:nvSpPr>
          <p:cNvPr id="15" name="Rectangle 14">
            <a:extLst>
              <a:ext uri="{FF2B5EF4-FFF2-40B4-BE49-F238E27FC236}">
                <a16:creationId xmlns:a16="http://schemas.microsoft.com/office/drawing/2014/main" id="{E573608E-61C1-4581-BF64-6DBD93B267B1}"/>
              </a:ext>
            </a:extLst>
          </p:cNvPr>
          <p:cNvSpPr/>
          <p:nvPr/>
        </p:nvSpPr>
        <p:spPr>
          <a:xfrm>
            <a:off x="152400" y="4806496"/>
            <a:ext cx="4705814" cy="18072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err="1">
              <a:ln>
                <a:noFill/>
              </a:ln>
              <a:solidFill>
                <a:srgbClr val="000000"/>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5C98FE7-6555-47B2-9038-B03B9D3D92B7}"/>
              </a:ext>
            </a:extLst>
          </p:cNvPr>
          <p:cNvSpPr txBox="1"/>
          <p:nvPr/>
        </p:nvSpPr>
        <p:spPr>
          <a:xfrm>
            <a:off x="228600" y="4934283"/>
            <a:ext cx="4477059" cy="1551707"/>
          </a:xfrm>
          <a:prstGeom prst="rect">
            <a:avLst/>
          </a:prstGeom>
          <a:noFill/>
        </p:spPr>
        <p:txBody>
          <a:bodyPr wrap="square" rtlCol="0">
            <a:spAutoFit/>
          </a:bodyPr>
          <a:lstStyle/>
          <a:p>
            <a:pPr marL="298450" lvl="0" indent="-285750">
              <a:spcAft>
                <a:spcPts val="600"/>
              </a:spcAft>
              <a:buClr>
                <a:prstClr val="white"/>
              </a:buClr>
              <a:buFont typeface="Arial" panose="020B0604020202020204" pitchFamily="34" charset="0"/>
              <a:buChar char="•"/>
              <a:tabLst>
                <a:tab pos="173355" algn="l"/>
              </a:tabLst>
              <a:defRPr/>
            </a:pPr>
            <a:r>
              <a:rPr lang="en-GB" sz="1400" dirty="0">
                <a:solidFill>
                  <a:prstClr val="white"/>
                </a:solidFill>
                <a:latin typeface="Calibri"/>
                <a:cs typeface="Ubuntu"/>
              </a:rPr>
              <a:t>Operations in more than 80 countries and </a:t>
            </a:r>
            <a:r>
              <a:rPr lang="en-US" sz="1400" dirty="0">
                <a:solidFill>
                  <a:prstClr val="white"/>
                </a:solidFill>
                <a:latin typeface="Calibri"/>
                <a:cs typeface="Ubuntu"/>
              </a:rPr>
              <a:t>projected revenues of over QAR 230 Mn for 2019</a:t>
            </a:r>
          </a:p>
          <a:p>
            <a:pPr marL="298450" lvl="0" indent="-285750">
              <a:spcAft>
                <a:spcPts val="600"/>
              </a:spcAft>
              <a:buClr>
                <a:prstClr val="white"/>
              </a:buClr>
              <a:buFont typeface="Arial" panose="020B0604020202020204" pitchFamily="34" charset="0"/>
              <a:buChar char="•"/>
              <a:tabLst>
                <a:tab pos="173355" algn="l"/>
              </a:tabLst>
              <a:defRPr/>
            </a:pPr>
            <a:r>
              <a:rPr lang="en-US" sz="1400" dirty="0">
                <a:solidFill>
                  <a:prstClr val="white"/>
                </a:solidFill>
                <a:latin typeface="Calibri"/>
                <a:cs typeface="Ubuntu"/>
              </a:rPr>
              <a:t>1127 employees spread across locations in Qatar, UAE and Oman</a:t>
            </a:r>
          </a:p>
          <a:p>
            <a:pPr marL="298450" lvl="0" indent="-285750">
              <a:spcBef>
                <a:spcPts val="100"/>
              </a:spcBef>
              <a:spcAft>
                <a:spcPts val="600"/>
              </a:spcAft>
              <a:buClr>
                <a:prstClr val="white"/>
              </a:buClr>
              <a:buFont typeface="Arial" panose="020B0604020202020204" pitchFamily="34" charset="0"/>
              <a:buChar char="•"/>
              <a:tabLst>
                <a:tab pos="173355" algn="l"/>
              </a:tabLst>
              <a:defRPr/>
            </a:pPr>
            <a:r>
              <a:rPr lang="en-GB" sz="1400" dirty="0">
                <a:solidFill>
                  <a:prstClr val="white"/>
                </a:solidFill>
                <a:latin typeface="Calibri"/>
                <a:cs typeface="Ubuntu"/>
              </a:rPr>
              <a:t>More than 1,000 branch oﬃces, terminals and warehouse facilities</a:t>
            </a:r>
          </a:p>
        </p:txBody>
      </p:sp>
      <p:sp>
        <p:nvSpPr>
          <p:cNvPr id="17" name="object 7">
            <a:extLst>
              <a:ext uri="{FF2B5EF4-FFF2-40B4-BE49-F238E27FC236}">
                <a16:creationId xmlns:a16="http://schemas.microsoft.com/office/drawing/2014/main" id="{BFA154EB-5B83-4CE9-AE23-14ECEBCB5AC4}"/>
              </a:ext>
            </a:extLst>
          </p:cNvPr>
          <p:cNvSpPr txBox="1"/>
          <p:nvPr/>
        </p:nvSpPr>
        <p:spPr>
          <a:xfrm>
            <a:off x="7536602" y="1153199"/>
            <a:ext cx="2376599" cy="315471"/>
          </a:xfrm>
          <a:prstGeom prst="rect">
            <a:avLst/>
          </a:prstGeom>
        </p:spPr>
        <p:txBody>
          <a:bodyPr vert="horz" wrap="square" lIns="0" tIns="0" rIns="0" bIns="0" rtlCol="0">
            <a:spAutoFit/>
          </a:bodyPr>
          <a:lstStyle/>
          <a:p>
            <a:pPr marL="12700">
              <a:lnSpc>
                <a:spcPct val="100000"/>
              </a:lnSpc>
            </a:pPr>
            <a:r>
              <a:rPr sz="2000" b="1" dirty="0">
                <a:solidFill>
                  <a:srgbClr val="FF5000"/>
                </a:solidFill>
                <a:latin typeface="+mj-lt"/>
                <a:cs typeface="Arial Narrow"/>
              </a:rPr>
              <a:t>Warehous</a:t>
            </a:r>
            <a:r>
              <a:rPr lang="en-US" sz="2000" b="1" dirty="0">
                <a:solidFill>
                  <a:srgbClr val="FF5000"/>
                </a:solidFill>
                <a:latin typeface="+mj-lt"/>
                <a:cs typeface="Arial Narrow"/>
              </a:rPr>
              <a:t>e Facilities</a:t>
            </a:r>
            <a:endParaRPr sz="2000" dirty="0">
              <a:latin typeface="+mj-lt"/>
              <a:cs typeface="Arial Narrow"/>
            </a:endParaRPr>
          </a:p>
        </p:txBody>
      </p:sp>
      <p:grpSp>
        <p:nvGrpSpPr>
          <p:cNvPr id="4" name="Group 3">
            <a:extLst>
              <a:ext uri="{FF2B5EF4-FFF2-40B4-BE49-F238E27FC236}">
                <a16:creationId xmlns:a16="http://schemas.microsoft.com/office/drawing/2014/main" id="{BDDC7802-9881-4C9D-9B8C-F0970DA413EB}"/>
              </a:ext>
            </a:extLst>
          </p:cNvPr>
          <p:cNvGrpSpPr/>
          <p:nvPr/>
        </p:nvGrpSpPr>
        <p:grpSpPr>
          <a:xfrm>
            <a:off x="6019801" y="1600200"/>
            <a:ext cx="5410200" cy="2954843"/>
            <a:chOff x="5766931" y="1777866"/>
            <a:chExt cx="6272669" cy="4622934"/>
          </a:xfrm>
        </p:grpSpPr>
        <p:sp>
          <p:nvSpPr>
            <p:cNvPr id="18" name="object 12">
              <a:extLst>
                <a:ext uri="{FF2B5EF4-FFF2-40B4-BE49-F238E27FC236}">
                  <a16:creationId xmlns:a16="http://schemas.microsoft.com/office/drawing/2014/main" id="{2E8C0067-54F5-45F3-8392-96719AF55ACE}"/>
                </a:ext>
              </a:extLst>
            </p:cNvPr>
            <p:cNvSpPr/>
            <p:nvPr/>
          </p:nvSpPr>
          <p:spPr>
            <a:xfrm>
              <a:off x="6843108" y="3209925"/>
              <a:ext cx="3136265" cy="3190875"/>
            </a:xfrm>
            <a:custGeom>
              <a:avLst/>
              <a:gdLst/>
              <a:ahLst/>
              <a:cxnLst/>
              <a:rect l="l" t="t" r="r" b="b"/>
              <a:pathLst>
                <a:path w="3136265" h="3190875">
                  <a:moveTo>
                    <a:pt x="38008" y="547695"/>
                  </a:moveTo>
                  <a:lnTo>
                    <a:pt x="0" y="809500"/>
                  </a:lnTo>
                  <a:lnTo>
                    <a:pt x="76017" y="833323"/>
                  </a:lnTo>
                  <a:lnTo>
                    <a:pt x="171084" y="1071448"/>
                  </a:lnTo>
                  <a:lnTo>
                    <a:pt x="361187" y="1357198"/>
                  </a:lnTo>
                  <a:lnTo>
                    <a:pt x="361187" y="1500015"/>
                  </a:lnTo>
                  <a:lnTo>
                    <a:pt x="399196" y="1619124"/>
                  </a:lnTo>
                  <a:lnTo>
                    <a:pt x="532241" y="1690597"/>
                  </a:lnTo>
                  <a:lnTo>
                    <a:pt x="646236" y="1904887"/>
                  </a:lnTo>
                  <a:lnTo>
                    <a:pt x="646236" y="2190518"/>
                  </a:lnTo>
                  <a:lnTo>
                    <a:pt x="722254" y="2381124"/>
                  </a:lnTo>
                  <a:lnTo>
                    <a:pt x="836371" y="2404807"/>
                  </a:lnTo>
                  <a:lnTo>
                    <a:pt x="912357" y="2523929"/>
                  </a:lnTo>
                  <a:lnTo>
                    <a:pt x="1007424" y="2762030"/>
                  </a:lnTo>
                  <a:lnTo>
                    <a:pt x="1140470" y="2976307"/>
                  </a:lnTo>
                  <a:lnTo>
                    <a:pt x="1216487" y="3190606"/>
                  </a:lnTo>
                  <a:lnTo>
                    <a:pt x="1292504" y="2976307"/>
                  </a:lnTo>
                  <a:lnTo>
                    <a:pt x="1615653" y="2952506"/>
                  </a:lnTo>
                  <a:lnTo>
                    <a:pt x="1962495" y="2952506"/>
                  </a:lnTo>
                  <a:lnTo>
                    <a:pt x="2147895" y="2738204"/>
                  </a:lnTo>
                  <a:lnTo>
                    <a:pt x="2452024" y="2666756"/>
                  </a:lnTo>
                  <a:lnTo>
                    <a:pt x="2634445" y="2666756"/>
                  </a:lnTo>
                  <a:lnTo>
                    <a:pt x="2756153" y="2571576"/>
                  </a:lnTo>
                  <a:lnTo>
                    <a:pt x="2908127" y="2476268"/>
                  </a:lnTo>
                  <a:lnTo>
                    <a:pt x="3060252" y="2428643"/>
                  </a:lnTo>
                  <a:lnTo>
                    <a:pt x="3136270" y="2214341"/>
                  </a:lnTo>
                  <a:lnTo>
                    <a:pt x="3136270" y="2047713"/>
                  </a:lnTo>
                  <a:lnTo>
                    <a:pt x="3107766" y="1976240"/>
                  </a:lnTo>
                  <a:lnTo>
                    <a:pt x="2927207" y="1976240"/>
                  </a:lnTo>
                  <a:lnTo>
                    <a:pt x="2756153" y="1904887"/>
                  </a:lnTo>
                  <a:lnTo>
                    <a:pt x="2680014" y="1881064"/>
                  </a:lnTo>
                  <a:lnTo>
                    <a:pt x="2470952" y="1571487"/>
                  </a:lnTo>
                  <a:lnTo>
                    <a:pt x="2432944" y="1523838"/>
                  </a:lnTo>
                  <a:lnTo>
                    <a:pt x="2356957" y="1404835"/>
                  </a:lnTo>
                  <a:lnTo>
                    <a:pt x="2318948" y="1309551"/>
                  </a:lnTo>
                  <a:lnTo>
                    <a:pt x="2299898" y="1142899"/>
                  </a:lnTo>
                  <a:lnTo>
                    <a:pt x="2223881" y="1047612"/>
                  </a:lnTo>
                  <a:lnTo>
                    <a:pt x="2147895" y="976259"/>
                  </a:lnTo>
                  <a:lnTo>
                    <a:pt x="2052858" y="738158"/>
                  </a:lnTo>
                  <a:lnTo>
                    <a:pt x="1976810" y="738158"/>
                  </a:lnTo>
                  <a:lnTo>
                    <a:pt x="1900702" y="642853"/>
                  </a:lnTo>
                  <a:lnTo>
                    <a:pt x="1805787" y="619048"/>
                  </a:lnTo>
                  <a:lnTo>
                    <a:pt x="209062" y="619048"/>
                  </a:lnTo>
                  <a:lnTo>
                    <a:pt x="38008" y="547695"/>
                  </a:lnTo>
                  <a:close/>
                </a:path>
                <a:path w="3136265" h="3190875">
                  <a:moveTo>
                    <a:pt x="1962495" y="2952506"/>
                  </a:moveTo>
                  <a:lnTo>
                    <a:pt x="1615653" y="2952506"/>
                  </a:lnTo>
                  <a:lnTo>
                    <a:pt x="1900702" y="3023932"/>
                  </a:lnTo>
                  <a:lnTo>
                    <a:pt x="1962495" y="2952506"/>
                  </a:lnTo>
                  <a:close/>
                </a:path>
                <a:path w="3136265" h="3190875">
                  <a:moveTo>
                    <a:pt x="2634445" y="2666756"/>
                  </a:moveTo>
                  <a:lnTo>
                    <a:pt x="2452024" y="2666756"/>
                  </a:lnTo>
                  <a:lnTo>
                    <a:pt x="2603997" y="2690567"/>
                  </a:lnTo>
                  <a:lnTo>
                    <a:pt x="2634445" y="2666756"/>
                  </a:lnTo>
                  <a:close/>
                </a:path>
                <a:path w="3136265" h="3190875">
                  <a:moveTo>
                    <a:pt x="3098261" y="1952405"/>
                  </a:moveTo>
                  <a:lnTo>
                    <a:pt x="2927207" y="1976240"/>
                  </a:lnTo>
                  <a:lnTo>
                    <a:pt x="3107766" y="1976240"/>
                  </a:lnTo>
                  <a:lnTo>
                    <a:pt x="3098261" y="1952405"/>
                  </a:lnTo>
                  <a:close/>
                </a:path>
                <a:path w="3136265" h="3190875">
                  <a:moveTo>
                    <a:pt x="665317" y="0"/>
                  </a:moveTo>
                  <a:lnTo>
                    <a:pt x="646236" y="71475"/>
                  </a:lnTo>
                  <a:lnTo>
                    <a:pt x="380146" y="118993"/>
                  </a:lnTo>
                  <a:lnTo>
                    <a:pt x="494233" y="309585"/>
                  </a:lnTo>
                  <a:lnTo>
                    <a:pt x="437205" y="380908"/>
                  </a:lnTo>
                  <a:lnTo>
                    <a:pt x="418124" y="452414"/>
                  </a:lnTo>
                  <a:lnTo>
                    <a:pt x="304129" y="476219"/>
                  </a:lnTo>
                  <a:lnTo>
                    <a:pt x="247070" y="571408"/>
                  </a:lnTo>
                  <a:lnTo>
                    <a:pt x="209062" y="619048"/>
                  </a:lnTo>
                  <a:lnTo>
                    <a:pt x="1501658" y="619048"/>
                  </a:lnTo>
                  <a:lnTo>
                    <a:pt x="1368612" y="500024"/>
                  </a:lnTo>
                  <a:lnTo>
                    <a:pt x="1292504" y="476219"/>
                  </a:lnTo>
                  <a:lnTo>
                    <a:pt x="1273545" y="428548"/>
                  </a:lnTo>
                  <a:lnTo>
                    <a:pt x="1197559" y="285749"/>
                  </a:lnTo>
                  <a:lnTo>
                    <a:pt x="855329" y="47640"/>
                  </a:lnTo>
                  <a:lnTo>
                    <a:pt x="665317" y="0"/>
                  </a:lnTo>
                  <a:close/>
                </a:path>
              </a:pathLst>
            </a:custGeom>
            <a:solidFill>
              <a:srgbClr val="5B308D"/>
            </a:solidFill>
          </p:spPr>
          <p:txBody>
            <a:bodyPr wrap="square" lIns="0" tIns="0" rIns="0" bIns="0" rtlCol="0"/>
            <a:lstStyle/>
            <a:p>
              <a:endParaRPr>
                <a:latin typeface="+mj-lt"/>
              </a:endParaRPr>
            </a:p>
          </p:txBody>
        </p:sp>
        <p:sp>
          <p:nvSpPr>
            <p:cNvPr id="19" name="object 19">
              <a:extLst>
                <a:ext uri="{FF2B5EF4-FFF2-40B4-BE49-F238E27FC236}">
                  <a16:creationId xmlns:a16="http://schemas.microsoft.com/office/drawing/2014/main" id="{9B14B70F-9793-4147-9FCB-C9C051C58C14}"/>
                </a:ext>
              </a:extLst>
            </p:cNvPr>
            <p:cNvSpPr txBox="1"/>
            <p:nvPr/>
          </p:nvSpPr>
          <p:spPr>
            <a:xfrm>
              <a:off x="8926600" y="3715024"/>
              <a:ext cx="383215" cy="233404"/>
            </a:xfrm>
            <a:prstGeom prst="rect">
              <a:avLst/>
            </a:prstGeom>
          </p:spPr>
          <p:txBody>
            <a:bodyPr vert="horz" wrap="square" lIns="0" tIns="0" rIns="0" bIns="0" rtlCol="0">
              <a:spAutoFit/>
            </a:bodyPr>
            <a:lstStyle/>
            <a:p>
              <a:pPr marL="12700">
                <a:lnSpc>
                  <a:spcPct val="100000"/>
                </a:lnSpc>
              </a:pPr>
              <a:r>
                <a:rPr sz="1100" b="1" spc="145" dirty="0">
                  <a:solidFill>
                    <a:srgbClr val="5B308D"/>
                  </a:solidFill>
                  <a:latin typeface="+mj-lt"/>
                  <a:cs typeface="Arial Narrow"/>
                </a:rPr>
                <a:t>DAH</a:t>
              </a:r>
              <a:endParaRPr sz="1100" dirty="0">
                <a:latin typeface="+mj-lt"/>
                <a:cs typeface="Arial Narrow"/>
              </a:endParaRPr>
            </a:p>
          </p:txBody>
        </p:sp>
        <p:sp>
          <p:nvSpPr>
            <p:cNvPr id="20" name="object 22">
              <a:extLst>
                <a:ext uri="{FF2B5EF4-FFF2-40B4-BE49-F238E27FC236}">
                  <a16:creationId xmlns:a16="http://schemas.microsoft.com/office/drawing/2014/main" id="{033D8663-9C05-4406-9617-3283BB6F6345}"/>
                </a:ext>
              </a:extLst>
            </p:cNvPr>
            <p:cNvSpPr/>
            <p:nvPr/>
          </p:nvSpPr>
          <p:spPr>
            <a:xfrm>
              <a:off x="9525116" y="4418888"/>
              <a:ext cx="947419" cy="637540"/>
            </a:xfrm>
            <a:custGeom>
              <a:avLst/>
              <a:gdLst/>
              <a:ahLst/>
              <a:cxnLst/>
              <a:rect l="l" t="t" r="r" b="b"/>
              <a:pathLst>
                <a:path w="947420" h="637539">
                  <a:moveTo>
                    <a:pt x="45079" y="227661"/>
                  </a:moveTo>
                  <a:lnTo>
                    <a:pt x="0" y="273094"/>
                  </a:lnTo>
                  <a:lnTo>
                    <a:pt x="90190" y="386964"/>
                  </a:lnTo>
                  <a:lnTo>
                    <a:pt x="247985" y="568964"/>
                  </a:lnTo>
                  <a:lnTo>
                    <a:pt x="541050" y="637281"/>
                  </a:lnTo>
                  <a:lnTo>
                    <a:pt x="743986" y="637281"/>
                  </a:lnTo>
                  <a:lnTo>
                    <a:pt x="896110" y="364199"/>
                  </a:lnTo>
                  <a:lnTo>
                    <a:pt x="247985" y="364199"/>
                  </a:lnTo>
                  <a:lnTo>
                    <a:pt x="157794" y="341412"/>
                  </a:lnTo>
                  <a:lnTo>
                    <a:pt x="45079" y="227661"/>
                  </a:lnTo>
                  <a:close/>
                </a:path>
                <a:path w="947420" h="637539">
                  <a:moveTo>
                    <a:pt x="360700" y="295869"/>
                  </a:moveTo>
                  <a:lnTo>
                    <a:pt x="293065" y="341412"/>
                  </a:lnTo>
                  <a:lnTo>
                    <a:pt x="247985" y="364199"/>
                  </a:lnTo>
                  <a:lnTo>
                    <a:pt x="896110" y="364199"/>
                  </a:lnTo>
                  <a:lnTo>
                    <a:pt x="908803" y="341412"/>
                  </a:lnTo>
                  <a:lnTo>
                    <a:pt x="473415" y="341412"/>
                  </a:lnTo>
                  <a:lnTo>
                    <a:pt x="360700" y="295869"/>
                  </a:lnTo>
                  <a:close/>
                </a:path>
                <a:path w="947420" h="637539">
                  <a:moveTo>
                    <a:pt x="856670" y="0"/>
                  </a:moveTo>
                  <a:lnTo>
                    <a:pt x="766511" y="113763"/>
                  </a:lnTo>
                  <a:lnTo>
                    <a:pt x="653765" y="204883"/>
                  </a:lnTo>
                  <a:lnTo>
                    <a:pt x="563605" y="318647"/>
                  </a:lnTo>
                  <a:lnTo>
                    <a:pt x="473415" y="341412"/>
                  </a:lnTo>
                  <a:lnTo>
                    <a:pt x="908803" y="341412"/>
                  </a:lnTo>
                  <a:lnTo>
                    <a:pt x="946861" y="273094"/>
                  </a:lnTo>
                  <a:lnTo>
                    <a:pt x="924305" y="113763"/>
                  </a:lnTo>
                  <a:lnTo>
                    <a:pt x="901781" y="22777"/>
                  </a:lnTo>
                  <a:lnTo>
                    <a:pt x="856670" y="0"/>
                  </a:lnTo>
                  <a:close/>
                </a:path>
              </a:pathLst>
            </a:custGeom>
            <a:solidFill>
              <a:srgbClr val="5B308D"/>
            </a:solidFill>
          </p:spPr>
          <p:txBody>
            <a:bodyPr wrap="square" lIns="0" tIns="0" rIns="0" bIns="0" rtlCol="0"/>
            <a:lstStyle/>
            <a:p>
              <a:endParaRPr>
                <a:latin typeface="+mj-lt"/>
              </a:endParaRPr>
            </a:p>
          </p:txBody>
        </p:sp>
        <p:sp>
          <p:nvSpPr>
            <p:cNvPr id="27" name="object 23">
              <a:extLst>
                <a:ext uri="{FF2B5EF4-FFF2-40B4-BE49-F238E27FC236}">
                  <a16:creationId xmlns:a16="http://schemas.microsoft.com/office/drawing/2014/main" id="{4898F12A-AF3A-4EE7-9F2B-8CC0FBA73950}"/>
                </a:ext>
              </a:extLst>
            </p:cNvPr>
            <p:cNvSpPr/>
            <p:nvPr/>
          </p:nvSpPr>
          <p:spPr>
            <a:xfrm>
              <a:off x="10660922" y="4856763"/>
              <a:ext cx="331470" cy="261620"/>
            </a:xfrm>
            <a:custGeom>
              <a:avLst/>
              <a:gdLst/>
              <a:ahLst/>
              <a:cxnLst/>
              <a:rect l="l" t="t" r="r" b="b"/>
              <a:pathLst>
                <a:path w="331470" h="261620">
                  <a:moveTo>
                    <a:pt x="0" y="261473"/>
                  </a:moveTo>
                  <a:lnTo>
                    <a:pt x="331183" y="261473"/>
                  </a:lnTo>
                  <a:lnTo>
                    <a:pt x="331183" y="0"/>
                  </a:lnTo>
                  <a:lnTo>
                    <a:pt x="0" y="0"/>
                  </a:lnTo>
                  <a:lnTo>
                    <a:pt x="0" y="261473"/>
                  </a:lnTo>
                  <a:close/>
                </a:path>
              </a:pathLst>
            </a:custGeom>
            <a:solidFill>
              <a:srgbClr val="703A96"/>
            </a:solidFill>
          </p:spPr>
          <p:txBody>
            <a:bodyPr wrap="square" lIns="0" tIns="0" rIns="0" bIns="0" rtlCol="0"/>
            <a:lstStyle/>
            <a:p>
              <a:endParaRPr>
                <a:latin typeface="+mj-lt"/>
              </a:endParaRPr>
            </a:p>
          </p:txBody>
        </p:sp>
        <p:sp>
          <p:nvSpPr>
            <p:cNvPr id="28" name="object 24">
              <a:extLst>
                <a:ext uri="{FF2B5EF4-FFF2-40B4-BE49-F238E27FC236}">
                  <a16:creationId xmlns:a16="http://schemas.microsoft.com/office/drawing/2014/main" id="{D1503DF5-A707-41AF-BDFF-86DBDB3F1DEE}"/>
                </a:ext>
              </a:extLst>
            </p:cNvPr>
            <p:cNvSpPr/>
            <p:nvPr/>
          </p:nvSpPr>
          <p:spPr>
            <a:xfrm>
              <a:off x="10992118" y="4769612"/>
              <a:ext cx="87630" cy="348615"/>
            </a:xfrm>
            <a:custGeom>
              <a:avLst/>
              <a:gdLst/>
              <a:ahLst/>
              <a:cxnLst/>
              <a:rect l="l" t="t" r="r" b="b"/>
              <a:pathLst>
                <a:path w="87629" h="348614">
                  <a:moveTo>
                    <a:pt x="87172" y="0"/>
                  </a:moveTo>
                  <a:lnTo>
                    <a:pt x="0" y="87151"/>
                  </a:lnTo>
                  <a:lnTo>
                    <a:pt x="0" y="348624"/>
                  </a:lnTo>
                  <a:lnTo>
                    <a:pt x="87172" y="261460"/>
                  </a:lnTo>
                  <a:lnTo>
                    <a:pt x="87172" y="0"/>
                  </a:lnTo>
                  <a:close/>
                </a:path>
              </a:pathLst>
            </a:custGeom>
            <a:solidFill>
              <a:srgbClr val="5A2C81"/>
            </a:solidFill>
          </p:spPr>
          <p:txBody>
            <a:bodyPr wrap="square" lIns="0" tIns="0" rIns="0" bIns="0" rtlCol="0"/>
            <a:lstStyle/>
            <a:p>
              <a:endParaRPr>
                <a:latin typeface="+mj-lt"/>
              </a:endParaRPr>
            </a:p>
          </p:txBody>
        </p:sp>
        <p:sp>
          <p:nvSpPr>
            <p:cNvPr id="29" name="object 25">
              <a:extLst>
                <a:ext uri="{FF2B5EF4-FFF2-40B4-BE49-F238E27FC236}">
                  <a16:creationId xmlns:a16="http://schemas.microsoft.com/office/drawing/2014/main" id="{D5FAAF73-3510-40D8-A7A5-EDCC88C71359}"/>
                </a:ext>
              </a:extLst>
            </p:cNvPr>
            <p:cNvSpPr/>
            <p:nvPr/>
          </p:nvSpPr>
          <p:spPr>
            <a:xfrm>
              <a:off x="10660922" y="4769612"/>
              <a:ext cx="418465" cy="87630"/>
            </a:xfrm>
            <a:custGeom>
              <a:avLst/>
              <a:gdLst/>
              <a:ahLst/>
              <a:cxnLst/>
              <a:rect l="l" t="t" r="r" b="b"/>
              <a:pathLst>
                <a:path w="418465" h="87629">
                  <a:moveTo>
                    <a:pt x="418368" y="0"/>
                  </a:moveTo>
                  <a:lnTo>
                    <a:pt x="87172" y="0"/>
                  </a:lnTo>
                  <a:lnTo>
                    <a:pt x="0" y="87151"/>
                  </a:lnTo>
                  <a:lnTo>
                    <a:pt x="331195" y="87151"/>
                  </a:lnTo>
                  <a:lnTo>
                    <a:pt x="418368" y="0"/>
                  </a:lnTo>
                  <a:close/>
                </a:path>
              </a:pathLst>
            </a:custGeom>
            <a:solidFill>
              <a:srgbClr val="8A5BA6"/>
            </a:solidFill>
          </p:spPr>
          <p:txBody>
            <a:bodyPr wrap="square" lIns="0" tIns="0" rIns="0" bIns="0" rtlCol="0"/>
            <a:lstStyle/>
            <a:p>
              <a:endParaRPr>
                <a:latin typeface="+mj-lt"/>
              </a:endParaRPr>
            </a:p>
          </p:txBody>
        </p:sp>
        <p:sp>
          <p:nvSpPr>
            <p:cNvPr id="30" name="object 26">
              <a:extLst>
                <a:ext uri="{FF2B5EF4-FFF2-40B4-BE49-F238E27FC236}">
                  <a16:creationId xmlns:a16="http://schemas.microsoft.com/office/drawing/2014/main" id="{8EBA0613-0781-4F65-8A58-47FC53DF5609}"/>
                </a:ext>
              </a:extLst>
            </p:cNvPr>
            <p:cNvSpPr/>
            <p:nvPr/>
          </p:nvSpPr>
          <p:spPr>
            <a:xfrm>
              <a:off x="10660922" y="4769612"/>
              <a:ext cx="418465" cy="348615"/>
            </a:xfrm>
            <a:custGeom>
              <a:avLst/>
              <a:gdLst/>
              <a:ahLst/>
              <a:cxnLst/>
              <a:rect l="l" t="t" r="r" b="b"/>
              <a:pathLst>
                <a:path w="418465" h="348614">
                  <a:moveTo>
                    <a:pt x="0" y="87151"/>
                  </a:moveTo>
                  <a:lnTo>
                    <a:pt x="87172" y="0"/>
                  </a:lnTo>
                  <a:lnTo>
                    <a:pt x="418368" y="0"/>
                  </a:lnTo>
                  <a:lnTo>
                    <a:pt x="418368" y="261460"/>
                  </a:lnTo>
                  <a:lnTo>
                    <a:pt x="331195" y="348624"/>
                  </a:lnTo>
                  <a:lnTo>
                    <a:pt x="0" y="348624"/>
                  </a:lnTo>
                  <a:lnTo>
                    <a:pt x="0" y="87151"/>
                  </a:lnTo>
                  <a:close/>
                </a:path>
              </a:pathLst>
            </a:custGeom>
            <a:ln w="12191">
              <a:solidFill>
                <a:srgbClr val="703A96"/>
              </a:solidFill>
            </a:ln>
          </p:spPr>
          <p:txBody>
            <a:bodyPr wrap="square" lIns="0" tIns="0" rIns="0" bIns="0" rtlCol="0"/>
            <a:lstStyle/>
            <a:p>
              <a:endParaRPr>
                <a:latin typeface="+mj-lt"/>
              </a:endParaRPr>
            </a:p>
          </p:txBody>
        </p:sp>
        <p:sp>
          <p:nvSpPr>
            <p:cNvPr id="31" name="object 27">
              <a:extLst>
                <a:ext uri="{FF2B5EF4-FFF2-40B4-BE49-F238E27FC236}">
                  <a16:creationId xmlns:a16="http://schemas.microsoft.com/office/drawing/2014/main" id="{68AB6C04-CEC1-4AAB-8052-42CCE1973473}"/>
                </a:ext>
              </a:extLst>
            </p:cNvPr>
            <p:cNvSpPr/>
            <p:nvPr/>
          </p:nvSpPr>
          <p:spPr>
            <a:xfrm>
              <a:off x="10660922" y="4769612"/>
              <a:ext cx="418465" cy="87630"/>
            </a:xfrm>
            <a:custGeom>
              <a:avLst/>
              <a:gdLst/>
              <a:ahLst/>
              <a:cxnLst/>
              <a:rect l="l" t="t" r="r" b="b"/>
              <a:pathLst>
                <a:path w="418465" h="87629">
                  <a:moveTo>
                    <a:pt x="0" y="87151"/>
                  </a:moveTo>
                  <a:lnTo>
                    <a:pt x="331195" y="87151"/>
                  </a:lnTo>
                  <a:lnTo>
                    <a:pt x="418368" y="0"/>
                  </a:lnTo>
                </a:path>
              </a:pathLst>
            </a:custGeom>
            <a:ln w="12191">
              <a:solidFill>
                <a:srgbClr val="703A96"/>
              </a:solidFill>
            </a:ln>
          </p:spPr>
          <p:txBody>
            <a:bodyPr wrap="square" lIns="0" tIns="0" rIns="0" bIns="0" rtlCol="0"/>
            <a:lstStyle/>
            <a:p>
              <a:endParaRPr>
                <a:latin typeface="+mj-lt"/>
              </a:endParaRPr>
            </a:p>
          </p:txBody>
        </p:sp>
        <p:sp>
          <p:nvSpPr>
            <p:cNvPr id="32" name="object 28">
              <a:extLst>
                <a:ext uri="{FF2B5EF4-FFF2-40B4-BE49-F238E27FC236}">
                  <a16:creationId xmlns:a16="http://schemas.microsoft.com/office/drawing/2014/main" id="{E544D7AD-E8FB-43F4-9231-0897108940B6}"/>
                </a:ext>
              </a:extLst>
            </p:cNvPr>
            <p:cNvSpPr/>
            <p:nvPr/>
          </p:nvSpPr>
          <p:spPr>
            <a:xfrm>
              <a:off x="10992118" y="4856763"/>
              <a:ext cx="0" cy="261620"/>
            </a:xfrm>
            <a:custGeom>
              <a:avLst/>
              <a:gdLst/>
              <a:ahLst/>
              <a:cxnLst/>
              <a:rect l="l" t="t" r="r" b="b"/>
              <a:pathLst>
                <a:path h="261620">
                  <a:moveTo>
                    <a:pt x="0" y="0"/>
                  </a:moveTo>
                  <a:lnTo>
                    <a:pt x="0" y="261472"/>
                  </a:lnTo>
                </a:path>
              </a:pathLst>
            </a:custGeom>
            <a:ln w="12191">
              <a:solidFill>
                <a:srgbClr val="703A96"/>
              </a:solidFill>
            </a:ln>
          </p:spPr>
          <p:txBody>
            <a:bodyPr wrap="square" lIns="0" tIns="0" rIns="0" bIns="0" rtlCol="0"/>
            <a:lstStyle/>
            <a:p>
              <a:endParaRPr>
                <a:latin typeface="+mj-lt"/>
              </a:endParaRPr>
            </a:p>
          </p:txBody>
        </p:sp>
        <p:sp>
          <p:nvSpPr>
            <p:cNvPr id="33" name="object 29">
              <a:extLst>
                <a:ext uri="{FF2B5EF4-FFF2-40B4-BE49-F238E27FC236}">
                  <a16:creationId xmlns:a16="http://schemas.microsoft.com/office/drawing/2014/main" id="{7CFA840D-39B1-49C3-859E-3EA821899557}"/>
                </a:ext>
              </a:extLst>
            </p:cNvPr>
            <p:cNvSpPr txBox="1"/>
            <p:nvPr/>
          </p:nvSpPr>
          <p:spPr>
            <a:xfrm>
              <a:off x="10668911" y="4529424"/>
              <a:ext cx="496076" cy="264839"/>
            </a:xfrm>
            <a:prstGeom prst="rect">
              <a:avLst/>
            </a:prstGeom>
          </p:spPr>
          <p:txBody>
            <a:bodyPr vert="horz" wrap="square" lIns="0" tIns="0" rIns="0" bIns="0" rtlCol="0">
              <a:spAutoFit/>
            </a:bodyPr>
            <a:lstStyle/>
            <a:p>
              <a:pPr marL="12700">
                <a:lnSpc>
                  <a:spcPct val="100000"/>
                </a:lnSpc>
              </a:pPr>
              <a:r>
                <a:rPr sz="1100" b="1" spc="125" dirty="0">
                  <a:solidFill>
                    <a:srgbClr val="5B308D"/>
                  </a:solidFill>
                  <a:latin typeface="+mj-lt"/>
                  <a:cs typeface="Arial Narrow"/>
                </a:rPr>
                <a:t>DXB</a:t>
              </a:r>
              <a:endParaRPr sz="1100" dirty="0">
                <a:latin typeface="+mj-lt"/>
                <a:cs typeface="Arial Narrow"/>
              </a:endParaRPr>
            </a:p>
          </p:txBody>
        </p:sp>
        <p:sp>
          <p:nvSpPr>
            <p:cNvPr id="34" name="object 30">
              <a:extLst>
                <a:ext uri="{FF2B5EF4-FFF2-40B4-BE49-F238E27FC236}">
                  <a16:creationId xmlns:a16="http://schemas.microsoft.com/office/drawing/2014/main" id="{09A888B2-44A7-48BF-A967-09DAC87A308C}"/>
                </a:ext>
              </a:extLst>
            </p:cNvPr>
            <p:cNvSpPr/>
            <p:nvPr/>
          </p:nvSpPr>
          <p:spPr>
            <a:xfrm>
              <a:off x="9512557" y="3787184"/>
              <a:ext cx="163195" cy="538480"/>
            </a:xfrm>
            <a:custGeom>
              <a:avLst/>
              <a:gdLst/>
              <a:ahLst/>
              <a:cxnLst/>
              <a:rect l="l" t="t" r="r" b="b"/>
              <a:pathLst>
                <a:path w="163195" h="538479">
                  <a:moveTo>
                    <a:pt x="65318" y="0"/>
                  </a:moveTo>
                  <a:lnTo>
                    <a:pt x="0" y="82844"/>
                  </a:lnTo>
                  <a:lnTo>
                    <a:pt x="0" y="331189"/>
                  </a:lnTo>
                  <a:lnTo>
                    <a:pt x="65318" y="538264"/>
                  </a:lnTo>
                  <a:lnTo>
                    <a:pt x="130515" y="538264"/>
                  </a:lnTo>
                  <a:lnTo>
                    <a:pt x="163159" y="372672"/>
                  </a:lnTo>
                  <a:lnTo>
                    <a:pt x="163159" y="248454"/>
                  </a:lnTo>
                  <a:lnTo>
                    <a:pt x="130515" y="82844"/>
                  </a:lnTo>
                  <a:lnTo>
                    <a:pt x="65318" y="0"/>
                  </a:lnTo>
                  <a:close/>
                </a:path>
              </a:pathLst>
            </a:custGeom>
            <a:solidFill>
              <a:srgbClr val="5B308D"/>
            </a:solidFill>
          </p:spPr>
          <p:txBody>
            <a:bodyPr wrap="square" lIns="0" tIns="0" rIns="0" bIns="0" rtlCol="0"/>
            <a:lstStyle/>
            <a:p>
              <a:endParaRPr>
                <a:latin typeface="+mj-lt"/>
              </a:endParaRPr>
            </a:p>
          </p:txBody>
        </p:sp>
        <p:sp>
          <p:nvSpPr>
            <p:cNvPr id="35" name="object 31">
              <a:extLst>
                <a:ext uri="{FF2B5EF4-FFF2-40B4-BE49-F238E27FC236}">
                  <a16:creationId xmlns:a16="http://schemas.microsoft.com/office/drawing/2014/main" id="{934AF647-BA78-49A3-8AE5-05F4A142ECCA}"/>
                </a:ext>
              </a:extLst>
            </p:cNvPr>
            <p:cNvSpPr/>
            <p:nvPr/>
          </p:nvSpPr>
          <p:spPr>
            <a:xfrm>
              <a:off x="9675046" y="3617040"/>
              <a:ext cx="331470" cy="261620"/>
            </a:xfrm>
            <a:custGeom>
              <a:avLst/>
              <a:gdLst/>
              <a:ahLst/>
              <a:cxnLst/>
              <a:rect l="l" t="t" r="r" b="b"/>
              <a:pathLst>
                <a:path w="331470" h="261620">
                  <a:moveTo>
                    <a:pt x="0" y="261461"/>
                  </a:moveTo>
                  <a:lnTo>
                    <a:pt x="331183" y="261461"/>
                  </a:lnTo>
                  <a:lnTo>
                    <a:pt x="331183" y="0"/>
                  </a:lnTo>
                  <a:lnTo>
                    <a:pt x="0" y="0"/>
                  </a:lnTo>
                  <a:lnTo>
                    <a:pt x="0" y="261461"/>
                  </a:lnTo>
                  <a:close/>
                </a:path>
              </a:pathLst>
            </a:custGeom>
            <a:solidFill>
              <a:srgbClr val="703A96"/>
            </a:solidFill>
          </p:spPr>
          <p:txBody>
            <a:bodyPr wrap="square" lIns="0" tIns="0" rIns="0" bIns="0" rtlCol="0"/>
            <a:lstStyle/>
            <a:p>
              <a:endParaRPr>
                <a:latin typeface="+mj-lt"/>
              </a:endParaRPr>
            </a:p>
          </p:txBody>
        </p:sp>
        <p:sp>
          <p:nvSpPr>
            <p:cNvPr id="36" name="object 32">
              <a:extLst>
                <a:ext uri="{FF2B5EF4-FFF2-40B4-BE49-F238E27FC236}">
                  <a16:creationId xmlns:a16="http://schemas.microsoft.com/office/drawing/2014/main" id="{FF18E278-C836-4ABB-9F7F-ECBF103F657D}"/>
                </a:ext>
              </a:extLst>
            </p:cNvPr>
            <p:cNvSpPr/>
            <p:nvPr/>
          </p:nvSpPr>
          <p:spPr>
            <a:xfrm>
              <a:off x="10006212" y="3529902"/>
              <a:ext cx="87630" cy="349250"/>
            </a:xfrm>
            <a:custGeom>
              <a:avLst/>
              <a:gdLst/>
              <a:ahLst/>
              <a:cxnLst/>
              <a:rect l="l" t="t" r="r" b="b"/>
              <a:pathLst>
                <a:path w="87629" h="349250">
                  <a:moveTo>
                    <a:pt x="87142" y="0"/>
                  </a:moveTo>
                  <a:lnTo>
                    <a:pt x="0" y="87142"/>
                  </a:lnTo>
                  <a:lnTo>
                    <a:pt x="0" y="348630"/>
                  </a:lnTo>
                  <a:lnTo>
                    <a:pt x="87142" y="261457"/>
                  </a:lnTo>
                  <a:lnTo>
                    <a:pt x="87142" y="0"/>
                  </a:lnTo>
                  <a:close/>
                </a:path>
              </a:pathLst>
            </a:custGeom>
            <a:solidFill>
              <a:srgbClr val="5A2C81"/>
            </a:solidFill>
          </p:spPr>
          <p:txBody>
            <a:bodyPr wrap="square" lIns="0" tIns="0" rIns="0" bIns="0" rtlCol="0"/>
            <a:lstStyle/>
            <a:p>
              <a:endParaRPr>
                <a:latin typeface="+mj-lt"/>
              </a:endParaRPr>
            </a:p>
          </p:txBody>
        </p:sp>
        <p:sp>
          <p:nvSpPr>
            <p:cNvPr id="37" name="object 33">
              <a:extLst>
                <a:ext uri="{FF2B5EF4-FFF2-40B4-BE49-F238E27FC236}">
                  <a16:creationId xmlns:a16="http://schemas.microsoft.com/office/drawing/2014/main" id="{16F16C2E-3053-4368-B8C6-69EF30127D05}"/>
                </a:ext>
              </a:extLst>
            </p:cNvPr>
            <p:cNvSpPr/>
            <p:nvPr/>
          </p:nvSpPr>
          <p:spPr>
            <a:xfrm>
              <a:off x="9675016" y="3529902"/>
              <a:ext cx="418465" cy="87630"/>
            </a:xfrm>
            <a:custGeom>
              <a:avLst/>
              <a:gdLst/>
              <a:ahLst/>
              <a:cxnLst/>
              <a:rect l="l" t="t" r="r" b="b"/>
              <a:pathLst>
                <a:path w="418465" h="87629">
                  <a:moveTo>
                    <a:pt x="418337" y="0"/>
                  </a:moveTo>
                  <a:lnTo>
                    <a:pt x="87172" y="0"/>
                  </a:lnTo>
                  <a:lnTo>
                    <a:pt x="0" y="87142"/>
                  </a:lnTo>
                  <a:lnTo>
                    <a:pt x="331195" y="87142"/>
                  </a:lnTo>
                  <a:lnTo>
                    <a:pt x="418337" y="0"/>
                  </a:lnTo>
                  <a:close/>
                </a:path>
              </a:pathLst>
            </a:custGeom>
            <a:solidFill>
              <a:srgbClr val="8A5BA6"/>
            </a:solidFill>
          </p:spPr>
          <p:txBody>
            <a:bodyPr wrap="square" lIns="0" tIns="0" rIns="0" bIns="0" rtlCol="0"/>
            <a:lstStyle/>
            <a:p>
              <a:endParaRPr>
                <a:latin typeface="+mj-lt"/>
              </a:endParaRPr>
            </a:p>
          </p:txBody>
        </p:sp>
        <p:sp>
          <p:nvSpPr>
            <p:cNvPr id="38" name="object 34">
              <a:extLst>
                <a:ext uri="{FF2B5EF4-FFF2-40B4-BE49-F238E27FC236}">
                  <a16:creationId xmlns:a16="http://schemas.microsoft.com/office/drawing/2014/main" id="{0C775567-ED86-4D8B-8EEC-E6C98342EE1E}"/>
                </a:ext>
              </a:extLst>
            </p:cNvPr>
            <p:cNvSpPr/>
            <p:nvPr/>
          </p:nvSpPr>
          <p:spPr>
            <a:xfrm>
              <a:off x="9675016" y="3529902"/>
              <a:ext cx="418465" cy="349250"/>
            </a:xfrm>
            <a:custGeom>
              <a:avLst/>
              <a:gdLst/>
              <a:ahLst/>
              <a:cxnLst/>
              <a:rect l="l" t="t" r="r" b="b"/>
              <a:pathLst>
                <a:path w="418465" h="349250">
                  <a:moveTo>
                    <a:pt x="0" y="87142"/>
                  </a:moveTo>
                  <a:lnTo>
                    <a:pt x="87172" y="0"/>
                  </a:lnTo>
                  <a:lnTo>
                    <a:pt x="418337" y="0"/>
                  </a:lnTo>
                  <a:lnTo>
                    <a:pt x="418337" y="261457"/>
                  </a:lnTo>
                  <a:lnTo>
                    <a:pt x="331195" y="348630"/>
                  </a:lnTo>
                  <a:lnTo>
                    <a:pt x="0" y="348630"/>
                  </a:lnTo>
                  <a:lnTo>
                    <a:pt x="0" y="87142"/>
                  </a:lnTo>
                  <a:close/>
                </a:path>
              </a:pathLst>
            </a:custGeom>
            <a:ln w="12191">
              <a:solidFill>
                <a:srgbClr val="703A96"/>
              </a:solidFill>
            </a:ln>
          </p:spPr>
          <p:txBody>
            <a:bodyPr wrap="square" lIns="0" tIns="0" rIns="0" bIns="0" rtlCol="0"/>
            <a:lstStyle/>
            <a:p>
              <a:endParaRPr>
                <a:latin typeface="+mj-lt"/>
              </a:endParaRPr>
            </a:p>
          </p:txBody>
        </p:sp>
        <p:sp>
          <p:nvSpPr>
            <p:cNvPr id="39" name="object 35">
              <a:extLst>
                <a:ext uri="{FF2B5EF4-FFF2-40B4-BE49-F238E27FC236}">
                  <a16:creationId xmlns:a16="http://schemas.microsoft.com/office/drawing/2014/main" id="{910BD09D-9921-4F89-B470-66593C012FB7}"/>
                </a:ext>
              </a:extLst>
            </p:cNvPr>
            <p:cNvSpPr/>
            <p:nvPr/>
          </p:nvSpPr>
          <p:spPr>
            <a:xfrm>
              <a:off x="9675016" y="3529902"/>
              <a:ext cx="418465" cy="87630"/>
            </a:xfrm>
            <a:custGeom>
              <a:avLst/>
              <a:gdLst/>
              <a:ahLst/>
              <a:cxnLst/>
              <a:rect l="l" t="t" r="r" b="b"/>
              <a:pathLst>
                <a:path w="418465" h="87629">
                  <a:moveTo>
                    <a:pt x="0" y="87142"/>
                  </a:moveTo>
                  <a:lnTo>
                    <a:pt x="331195" y="87142"/>
                  </a:lnTo>
                  <a:lnTo>
                    <a:pt x="418337" y="0"/>
                  </a:lnTo>
                </a:path>
              </a:pathLst>
            </a:custGeom>
            <a:ln w="12191">
              <a:solidFill>
                <a:srgbClr val="703A96"/>
              </a:solidFill>
            </a:ln>
          </p:spPr>
          <p:txBody>
            <a:bodyPr wrap="square" lIns="0" tIns="0" rIns="0" bIns="0" rtlCol="0"/>
            <a:lstStyle/>
            <a:p>
              <a:endParaRPr>
                <a:latin typeface="+mj-lt"/>
              </a:endParaRPr>
            </a:p>
          </p:txBody>
        </p:sp>
        <p:sp>
          <p:nvSpPr>
            <p:cNvPr id="40" name="object 36">
              <a:extLst>
                <a:ext uri="{FF2B5EF4-FFF2-40B4-BE49-F238E27FC236}">
                  <a16:creationId xmlns:a16="http://schemas.microsoft.com/office/drawing/2014/main" id="{BDC32520-31FE-412B-9FFB-6B474F69F0B9}"/>
                </a:ext>
              </a:extLst>
            </p:cNvPr>
            <p:cNvSpPr/>
            <p:nvPr/>
          </p:nvSpPr>
          <p:spPr>
            <a:xfrm>
              <a:off x="10006212" y="3617044"/>
              <a:ext cx="0" cy="261620"/>
            </a:xfrm>
            <a:custGeom>
              <a:avLst/>
              <a:gdLst/>
              <a:ahLst/>
              <a:cxnLst/>
              <a:rect l="l" t="t" r="r" b="b"/>
              <a:pathLst>
                <a:path h="261620">
                  <a:moveTo>
                    <a:pt x="0" y="0"/>
                  </a:moveTo>
                  <a:lnTo>
                    <a:pt x="0" y="261487"/>
                  </a:lnTo>
                </a:path>
              </a:pathLst>
            </a:custGeom>
            <a:ln w="12191">
              <a:solidFill>
                <a:srgbClr val="703A96"/>
              </a:solidFill>
            </a:ln>
          </p:spPr>
          <p:txBody>
            <a:bodyPr wrap="square" lIns="0" tIns="0" rIns="0" bIns="0" rtlCol="0"/>
            <a:lstStyle/>
            <a:p>
              <a:endParaRPr>
                <a:latin typeface="+mj-lt"/>
              </a:endParaRPr>
            </a:p>
          </p:txBody>
        </p:sp>
        <p:sp>
          <p:nvSpPr>
            <p:cNvPr id="41" name="object 37">
              <a:extLst>
                <a:ext uri="{FF2B5EF4-FFF2-40B4-BE49-F238E27FC236}">
                  <a16:creationId xmlns:a16="http://schemas.microsoft.com/office/drawing/2014/main" id="{1E74D22A-CFBE-497F-A798-E023C1BCAF32}"/>
                </a:ext>
              </a:extLst>
            </p:cNvPr>
            <p:cNvSpPr txBox="1"/>
            <p:nvPr/>
          </p:nvSpPr>
          <p:spPr>
            <a:xfrm>
              <a:off x="9833254" y="3325146"/>
              <a:ext cx="439442" cy="169277"/>
            </a:xfrm>
            <a:prstGeom prst="rect">
              <a:avLst/>
            </a:prstGeom>
          </p:spPr>
          <p:txBody>
            <a:bodyPr vert="horz" wrap="square" lIns="0" tIns="0" rIns="0" bIns="0" rtlCol="0">
              <a:spAutoFit/>
            </a:bodyPr>
            <a:lstStyle/>
            <a:p>
              <a:pPr marL="12700">
                <a:lnSpc>
                  <a:spcPct val="100000"/>
                </a:lnSpc>
              </a:pPr>
              <a:r>
                <a:rPr sz="1100" b="1" spc="155" dirty="0">
                  <a:solidFill>
                    <a:srgbClr val="5B308D"/>
                  </a:solidFill>
                  <a:latin typeface="+mj-lt"/>
                  <a:cs typeface="Arial Narrow"/>
                </a:rPr>
                <a:t>D</a:t>
              </a:r>
              <a:r>
                <a:rPr sz="1100" b="1" spc="145" dirty="0">
                  <a:solidFill>
                    <a:srgbClr val="5B308D"/>
                  </a:solidFill>
                  <a:latin typeface="+mj-lt"/>
                  <a:cs typeface="Arial Narrow"/>
                </a:rPr>
                <a:t>OH</a:t>
              </a:r>
              <a:endParaRPr sz="1100" dirty="0">
                <a:latin typeface="+mj-lt"/>
                <a:cs typeface="Arial Narrow"/>
              </a:endParaRPr>
            </a:p>
          </p:txBody>
        </p:sp>
        <p:sp>
          <p:nvSpPr>
            <p:cNvPr id="42" name="object 38">
              <a:extLst>
                <a:ext uri="{FF2B5EF4-FFF2-40B4-BE49-F238E27FC236}">
                  <a16:creationId xmlns:a16="http://schemas.microsoft.com/office/drawing/2014/main" id="{99C53BA7-DE6D-4552-A478-E1CC855D31A4}"/>
                </a:ext>
              </a:extLst>
            </p:cNvPr>
            <p:cNvSpPr/>
            <p:nvPr/>
          </p:nvSpPr>
          <p:spPr>
            <a:xfrm>
              <a:off x="9078858" y="3308861"/>
              <a:ext cx="175895" cy="213360"/>
            </a:xfrm>
            <a:custGeom>
              <a:avLst/>
              <a:gdLst/>
              <a:ahLst/>
              <a:cxnLst/>
              <a:rect l="l" t="t" r="r" b="b"/>
              <a:pathLst>
                <a:path w="175895" h="213360">
                  <a:moveTo>
                    <a:pt x="0" y="0"/>
                  </a:moveTo>
                  <a:lnTo>
                    <a:pt x="87873" y="213359"/>
                  </a:lnTo>
                  <a:lnTo>
                    <a:pt x="175717" y="35570"/>
                  </a:lnTo>
                  <a:lnTo>
                    <a:pt x="0" y="0"/>
                  </a:lnTo>
                  <a:close/>
                </a:path>
              </a:pathLst>
            </a:custGeom>
            <a:solidFill>
              <a:srgbClr val="5B308D"/>
            </a:solidFill>
          </p:spPr>
          <p:txBody>
            <a:bodyPr wrap="square" lIns="0" tIns="0" rIns="0" bIns="0" rtlCol="0"/>
            <a:lstStyle/>
            <a:p>
              <a:endParaRPr>
                <a:latin typeface="+mj-lt"/>
              </a:endParaRPr>
            </a:p>
          </p:txBody>
        </p:sp>
        <p:sp>
          <p:nvSpPr>
            <p:cNvPr id="43" name="object 39">
              <a:extLst>
                <a:ext uri="{FF2B5EF4-FFF2-40B4-BE49-F238E27FC236}">
                  <a16:creationId xmlns:a16="http://schemas.microsoft.com/office/drawing/2014/main" id="{C376FDFB-18AA-43B1-B6DF-B36F554A49EB}"/>
                </a:ext>
              </a:extLst>
            </p:cNvPr>
            <p:cNvSpPr txBox="1"/>
            <p:nvPr/>
          </p:nvSpPr>
          <p:spPr>
            <a:xfrm>
              <a:off x="9411080" y="2785689"/>
              <a:ext cx="422173" cy="264839"/>
            </a:xfrm>
            <a:prstGeom prst="rect">
              <a:avLst/>
            </a:prstGeom>
          </p:spPr>
          <p:txBody>
            <a:bodyPr vert="horz" wrap="square" lIns="0" tIns="0" rIns="0" bIns="0" rtlCol="0">
              <a:spAutoFit/>
            </a:bodyPr>
            <a:lstStyle/>
            <a:p>
              <a:pPr marL="12700">
                <a:lnSpc>
                  <a:spcPct val="100000"/>
                </a:lnSpc>
              </a:pPr>
              <a:r>
                <a:rPr sz="1100" b="1" spc="80" dirty="0">
                  <a:solidFill>
                    <a:srgbClr val="5B308D"/>
                  </a:solidFill>
                  <a:latin typeface="+mj-lt"/>
                  <a:cs typeface="Arial Narrow"/>
                </a:rPr>
                <a:t>B</a:t>
              </a:r>
              <a:r>
                <a:rPr sz="1100" b="1" spc="140" dirty="0">
                  <a:solidFill>
                    <a:srgbClr val="5B308D"/>
                  </a:solidFill>
                  <a:latin typeface="+mj-lt"/>
                  <a:cs typeface="Arial Narrow"/>
                </a:rPr>
                <a:t>AH</a:t>
              </a:r>
              <a:endParaRPr sz="1100" dirty="0">
                <a:latin typeface="+mj-lt"/>
                <a:cs typeface="Arial Narrow"/>
              </a:endParaRPr>
            </a:p>
          </p:txBody>
        </p:sp>
        <p:sp>
          <p:nvSpPr>
            <p:cNvPr id="44" name="object 40">
              <a:extLst>
                <a:ext uri="{FF2B5EF4-FFF2-40B4-BE49-F238E27FC236}">
                  <a16:creationId xmlns:a16="http://schemas.microsoft.com/office/drawing/2014/main" id="{4F3562BC-7A05-4EF3-BACB-55DB116AE54D}"/>
                </a:ext>
              </a:extLst>
            </p:cNvPr>
            <p:cNvSpPr/>
            <p:nvPr/>
          </p:nvSpPr>
          <p:spPr>
            <a:xfrm>
              <a:off x="7853105" y="2922588"/>
              <a:ext cx="280670" cy="254000"/>
            </a:xfrm>
            <a:custGeom>
              <a:avLst/>
              <a:gdLst/>
              <a:ahLst/>
              <a:cxnLst/>
              <a:rect l="l" t="t" r="r" b="b"/>
              <a:pathLst>
                <a:path w="280670" h="254000">
                  <a:moveTo>
                    <a:pt x="260299" y="0"/>
                  </a:moveTo>
                  <a:lnTo>
                    <a:pt x="180228" y="0"/>
                  </a:lnTo>
                  <a:lnTo>
                    <a:pt x="100065" y="72511"/>
                  </a:lnTo>
                  <a:lnTo>
                    <a:pt x="0" y="90647"/>
                  </a:lnTo>
                  <a:lnTo>
                    <a:pt x="0" y="163159"/>
                  </a:lnTo>
                  <a:lnTo>
                    <a:pt x="100065" y="235671"/>
                  </a:lnTo>
                  <a:lnTo>
                    <a:pt x="140116" y="253806"/>
                  </a:lnTo>
                  <a:lnTo>
                    <a:pt x="180228" y="253806"/>
                  </a:lnTo>
                  <a:lnTo>
                    <a:pt x="280294" y="217535"/>
                  </a:lnTo>
                  <a:lnTo>
                    <a:pt x="220217" y="145023"/>
                  </a:lnTo>
                  <a:lnTo>
                    <a:pt x="220217" y="90647"/>
                  </a:lnTo>
                  <a:lnTo>
                    <a:pt x="260299" y="0"/>
                  </a:lnTo>
                  <a:close/>
                </a:path>
              </a:pathLst>
            </a:custGeom>
            <a:solidFill>
              <a:srgbClr val="5B308D"/>
            </a:solidFill>
          </p:spPr>
          <p:txBody>
            <a:bodyPr wrap="square" lIns="0" tIns="0" rIns="0" bIns="0" rtlCol="0"/>
            <a:lstStyle/>
            <a:p>
              <a:endParaRPr>
                <a:latin typeface="+mj-lt"/>
              </a:endParaRPr>
            </a:p>
          </p:txBody>
        </p:sp>
        <p:sp>
          <p:nvSpPr>
            <p:cNvPr id="45" name="object 41">
              <a:extLst>
                <a:ext uri="{FF2B5EF4-FFF2-40B4-BE49-F238E27FC236}">
                  <a16:creationId xmlns:a16="http://schemas.microsoft.com/office/drawing/2014/main" id="{75E63BA6-65A1-4A9C-A27E-B6DC81DD4E45}"/>
                </a:ext>
              </a:extLst>
            </p:cNvPr>
            <p:cNvSpPr txBox="1"/>
            <p:nvPr/>
          </p:nvSpPr>
          <p:spPr>
            <a:xfrm>
              <a:off x="8040292" y="2645658"/>
              <a:ext cx="422173" cy="264839"/>
            </a:xfrm>
            <a:prstGeom prst="rect">
              <a:avLst/>
            </a:prstGeom>
          </p:spPr>
          <p:txBody>
            <a:bodyPr vert="horz" wrap="square" lIns="0" tIns="0" rIns="0" bIns="0" rtlCol="0">
              <a:spAutoFit/>
            </a:bodyPr>
            <a:lstStyle/>
            <a:p>
              <a:pPr marL="12700">
                <a:lnSpc>
                  <a:spcPct val="100000"/>
                </a:lnSpc>
              </a:pPr>
              <a:r>
                <a:rPr sz="1100" b="1" spc="95" dirty="0">
                  <a:solidFill>
                    <a:srgbClr val="5B308D"/>
                  </a:solidFill>
                  <a:latin typeface="+mj-lt"/>
                  <a:cs typeface="Arial Narrow"/>
                </a:rPr>
                <a:t>K</a:t>
              </a:r>
              <a:r>
                <a:rPr sz="1100" b="1" spc="150" dirty="0">
                  <a:solidFill>
                    <a:srgbClr val="5B308D"/>
                  </a:solidFill>
                  <a:latin typeface="+mj-lt"/>
                  <a:cs typeface="Arial Narrow"/>
                </a:rPr>
                <a:t>WT</a:t>
              </a:r>
              <a:endParaRPr sz="1100" dirty="0">
                <a:latin typeface="+mj-lt"/>
                <a:cs typeface="Arial Narrow"/>
              </a:endParaRPr>
            </a:p>
          </p:txBody>
        </p:sp>
        <p:sp>
          <p:nvSpPr>
            <p:cNvPr id="46" name="object 42">
              <a:extLst>
                <a:ext uri="{FF2B5EF4-FFF2-40B4-BE49-F238E27FC236}">
                  <a16:creationId xmlns:a16="http://schemas.microsoft.com/office/drawing/2014/main" id="{8D9F0824-D1A2-40E2-8138-03689C098ED9}"/>
                </a:ext>
              </a:extLst>
            </p:cNvPr>
            <p:cNvSpPr/>
            <p:nvPr/>
          </p:nvSpPr>
          <p:spPr>
            <a:xfrm>
              <a:off x="9865364" y="5321132"/>
              <a:ext cx="859155" cy="807720"/>
            </a:xfrm>
            <a:custGeom>
              <a:avLst/>
              <a:gdLst/>
              <a:ahLst/>
              <a:cxnLst/>
              <a:rect l="l" t="t" r="r" b="b"/>
              <a:pathLst>
                <a:path w="859154" h="807720">
                  <a:moveTo>
                    <a:pt x="484936" y="0"/>
                  </a:moveTo>
                  <a:lnTo>
                    <a:pt x="360243" y="186284"/>
                  </a:lnTo>
                  <a:lnTo>
                    <a:pt x="387918" y="248448"/>
                  </a:lnTo>
                  <a:lnTo>
                    <a:pt x="387918" y="335386"/>
                  </a:lnTo>
                  <a:lnTo>
                    <a:pt x="332475" y="447175"/>
                  </a:lnTo>
                  <a:lnTo>
                    <a:pt x="83088" y="521659"/>
                  </a:lnTo>
                  <a:lnTo>
                    <a:pt x="0" y="583835"/>
                  </a:lnTo>
                  <a:lnTo>
                    <a:pt x="110855" y="807421"/>
                  </a:lnTo>
                  <a:lnTo>
                    <a:pt x="180106" y="782573"/>
                  </a:lnTo>
                  <a:lnTo>
                    <a:pt x="326979" y="782573"/>
                  </a:lnTo>
                  <a:lnTo>
                    <a:pt x="360243" y="732876"/>
                  </a:lnTo>
                  <a:lnTo>
                    <a:pt x="374081" y="695623"/>
                  </a:lnTo>
                  <a:lnTo>
                    <a:pt x="471098" y="683203"/>
                  </a:lnTo>
                  <a:lnTo>
                    <a:pt x="471098" y="645877"/>
                  </a:lnTo>
                  <a:lnTo>
                    <a:pt x="498774" y="608682"/>
                  </a:lnTo>
                  <a:lnTo>
                    <a:pt x="554187" y="571393"/>
                  </a:lnTo>
                  <a:lnTo>
                    <a:pt x="623468" y="558984"/>
                  </a:lnTo>
                  <a:lnTo>
                    <a:pt x="595792" y="434720"/>
                  </a:lnTo>
                  <a:lnTo>
                    <a:pt x="720486" y="397550"/>
                  </a:lnTo>
                  <a:lnTo>
                    <a:pt x="803574" y="310502"/>
                  </a:lnTo>
                  <a:lnTo>
                    <a:pt x="859017" y="223586"/>
                  </a:lnTo>
                  <a:lnTo>
                    <a:pt x="706648" y="99358"/>
                  </a:lnTo>
                  <a:lnTo>
                    <a:pt x="623468" y="86938"/>
                  </a:lnTo>
                  <a:lnTo>
                    <a:pt x="568025" y="49731"/>
                  </a:lnTo>
                  <a:lnTo>
                    <a:pt x="484936" y="0"/>
                  </a:lnTo>
                  <a:close/>
                </a:path>
                <a:path w="859154" h="807720">
                  <a:moveTo>
                    <a:pt x="326979" y="782573"/>
                  </a:moveTo>
                  <a:lnTo>
                    <a:pt x="180106" y="782573"/>
                  </a:lnTo>
                  <a:lnTo>
                    <a:pt x="318668" y="794991"/>
                  </a:lnTo>
                  <a:lnTo>
                    <a:pt x="326979" y="782573"/>
                  </a:lnTo>
                  <a:close/>
                </a:path>
              </a:pathLst>
            </a:custGeom>
            <a:solidFill>
              <a:srgbClr val="5B308D"/>
            </a:solidFill>
          </p:spPr>
          <p:txBody>
            <a:bodyPr wrap="square" lIns="0" tIns="0" rIns="0" bIns="0" rtlCol="0"/>
            <a:lstStyle/>
            <a:p>
              <a:endParaRPr>
                <a:latin typeface="+mj-lt"/>
              </a:endParaRPr>
            </a:p>
          </p:txBody>
        </p:sp>
        <p:sp>
          <p:nvSpPr>
            <p:cNvPr id="47" name="object 43">
              <a:extLst>
                <a:ext uri="{FF2B5EF4-FFF2-40B4-BE49-F238E27FC236}">
                  <a16:creationId xmlns:a16="http://schemas.microsoft.com/office/drawing/2014/main" id="{DCC89180-71ED-4515-AF88-3E0DE9A9E1C0}"/>
                </a:ext>
              </a:extLst>
            </p:cNvPr>
            <p:cNvSpPr txBox="1"/>
            <p:nvPr/>
          </p:nvSpPr>
          <p:spPr>
            <a:xfrm>
              <a:off x="10675886" y="5707749"/>
              <a:ext cx="469648" cy="233404"/>
            </a:xfrm>
            <a:prstGeom prst="rect">
              <a:avLst/>
            </a:prstGeom>
          </p:spPr>
          <p:txBody>
            <a:bodyPr vert="horz" wrap="square" lIns="0" tIns="0" rIns="0" bIns="0" rtlCol="0">
              <a:spAutoFit/>
            </a:bodyPr>
            <a:lstStyle/>
            <a:p>
              <a:pPr marL="12700">
                <a:lnSpc>
                  <a:spcPct val="100000"/>
                </a:lnSpc>
              </a:pPr>
              <a:r>
                <a:rPr sz="1100" b="1" spc="180" dirty="0">
                  <a:solidFill>
                    <a:srgbClr val="5B308D"/>
                  </a:solidFill>
                  <a:latin typeface="+mj-lt"/>
                  <a:cs typeface="Arial Narrow"/>
                </a:rPr>
                <a:t>O</a:t>
              </a:r>
              <a:r>
                <a:rPr sz="1100" b="1" spc="185" dirty="0">
                  <a:solidFill>
                    <a:srgbClr val="5B308D"/>
                  </a:solidFill>
                  <a:latin typeface="+mj-lt"/>
                  <a:cs typeface="Arial Narrow"/>
                </a:rPr>
                <a:t>MN</a:t>
              </a:r>
              <a:endParaRPr sz="1100" dirty="0">
                <a:latin typeface="+mj-lt"/>
                <a:cs typeface="Arial Narrow"/>
              </a:endParaRPr>
            </a:p>
          </p:txBody>
        </p:sp>
        <p:sp>
          <p:nvSpPr>
            <p:cNvPr id="48" name="object 44">
              <a:extLst>
                <a:ext uri="{FF2B5EF4-FFF2-40B4-BE49-F238E27FC236}">
                  <a16:creationId xmlns:a16="http://schemas.microsoft.com/office/drawing/2014/main" id="{6A2790AF-84D8-4235-9688-D3E113187D4B}"/>
                </a:ext>
              </a:extLst>
            </p:cNvPr>
            <p:cNvSpPr/>
            <p:nvPr/>
          </p:nvSpPr>
          <p:spPr>
            <a:xfrm>
              <a:off x="5766931" y="2132131"/>
              <a:ext cx="1466611" cy="736319"/>
            </a:xfrm>
            <a:custGeom>
              <a:avLst/>
              <a:gdLst/>
              <a:ahLst/>
              <a:cxnLst/>
              <a:rect l="l" t="t" r="r" b="b"/>
              <a:pathLst>
                <a:path w="1604010" h="915035">
                  <a:moveTo>
                    <a:pt x="900714" y="784067"/>
                  </a:moveTo>
                  <a:lnTo>
                    <a:pt x="856792" y="784067"/>
                  </a:lnTo>
                  <a:lnTo>
                    <a:pt x="834816" y="849477"/>
                  </a:lnTo>
                  <a:lnTo>
                    <a:pt x="845759" y="914765"/>
                  </a:lnTo>
                  <a:lnTo>
                    <a:pt x="889680" y="849477"/>
                  </a:lnTo>
                  <a:lnTo>
                    <a:pt x="900714" y="784067"/>
                  </a:lnTo>
                  <a:close/>
                </a:path>
                <a:path w="1604010" h="915035">
                  <a:moveTo>
                    <a:pt x="823782" y="784067"/>
                  </a:moveTo>
                  <a:lnTo>
                    <a:pt x="395447" y="784067"/>
                  </a:lnTo>
                  <a:lnTo>
                    <a:pt x="439369" y="816803"/>
                  </a:lnTo>
                  <a:lnTo>
                    <a:pt x="505236" y="849477"/>
                  </a:lnTo>
                  <a:lnTo>
                    <a:pt x="549188" y="898397"/>
                  </a:lnTo>
                  <a:lnTo>
                    <a:pt x="604174" y="898397"/>
                  </a:lnTo>
                  <a:lnTo>
                    <a:pt x="659008" y="882152"/>
                  </a:lnTo>
                  <a:lnTo>
                    <a:pt x="702929" y="816803"/>
                  </a:lnTo>
                  <a:lnTo>
                    <a:pt x="724875" y="800435"/>
                  </a:lnTo>
                  <a:lnTo>
                    <a:pt x="812810" y="800435"/>
                  </a:lnTo>
                  <a:lnTo>
                    <a:pt x="823782" y="784067"/>
                  </a:lnTo>
                  <a:close/>
                </a:path>
                <a:path w="1604010" h="915035">
                  <a:moveTo>
                    <a:pt x="1329080" y="81686"/>
                  </a:moveTo>
                  <a:lnTo>
                    <a:pt x="1285158" y="147005"/>
                  </a:lnTo>
                  <a:lnTo>
                    <a:pt x="1197284" y="179649"/>
                  </a:lnTo>
                  <a:lnTo>
                    <a:pt x="285628" y="179649"/>
                  </a:lnTo>
                  <a:lnTo>
                    <a:pt x="318515" y="212293"/>
                  </a:lnTo>
                  <a:lnTo>
                    <a:pt x="285628" y="212293"/>
                  </a:lnTo>
                  <a:lnTo>
                    <a:pt x="252618" y="228691"/>
                  </a:lnTo>
                  <a:lnTo>
                    <a:pt x="252618" y="277733"/>
                  </a:lnTo>
                  <a:lnTo>
                    <a:pt x="32979" y="277733"/>
                  </a:lnTo>
                  <a:lnTo>
                    <a:pt x="0" y="343052"/>
                  </a:lnTo>
                  <a:lnTo>
                    <a:pt x="0" y="375696"/>
                  </a:lnTo>
                  <a:lnTo>
                    <a:pt x="54955" y="392094"/>
                  </a:lnTo>
                  <a:lnTo>
                    <a:pt x="65867" y="441015"/>
                  </a:lnTo>
                  <a:lnTo>
                    <a:pt x="76901" y="506425"/>
                  </a:lnTo>
                  <a:lnTo>
                    <a:pt x="32979" y="604387"/>
                  </a:lnTo>
                  <a:lnTo>
                    <a:pt x="87843" y="637031"/>
                  </a:lnTo>
                  <a:lnTo>
                    <a:pt x="87843" y="686074"/>
                  </a:lnTo>
                  <a:lnTo>
                    <a:pt x="109788" y="751392"/>
                  </a:lnTo>
                  <a:lnTo>
                    <a:pt x="186720" y="784067"/>
                  </a:lnTo>
                  <a:lnTo>
                    <a:pt x="219608" y="816803"/>
                  </a:lnTo>
                  <a:lnTo>
                    <a:pt x="274594" y="882152"/>
                  </a:lnTo>
                  <a:lnTo>
                    <a:pt x="362437" y="882152"/>
                  </a:lnTo>
                  <a:lnTo>
                    <a:pt x="373471" y="849477"/>
                  </a:lnTo>
                  <a:lnTo>
                    <a:pt x="362437" y="800435"/>
                  </a:lnTo>
                  <a:lnTo>
                    <a:pt x="395447" y="784067"/>
                  </a:lnTo>
                  <a:lnTo>
                    <a:pt x="1208288" y="784067"/>
                  </a:lnTo>
                  <a:lnTo>
                    <a:pt x="1241206" y="751392"/>
                  </a:lnTo>
                  <a:lnTo>
                    <a:pt x="1384035" y="751392"/>
                  </a:lnTo>
                  <a:lnTo>
                    <a:pt x="1438899" y="702472"/>
                  </a:lnTo>
                  <a:lnTo>
                    <a:pt x="1599304" y="702472"/>
                  </a:lnTo>
                  <a:lnTo>
                    <a:pt x="1581698" y="637031"/>
                  </a:lnTo>
                  <a:lnTo>
                    <a:pt x="1570664" y="555315"/>
                  </a:lnTo>
                  <a:lnTo>
                    <a:pt x="1559722" y="490057"/>
                  </a:lnTo>
                  <a:lnTo>
                    <a:pt x="1548688" y="424738"/>
                  </a:lnTo>
                  <a:lnTo>
                    <a:pt x="1559722" y="392094"/>
                  </a:lnTo>
                  <a:lnTo>
                    <a:pt x="1603674" y="375696"/>
                  </a:lnTo>
                  <a:lnTo>
                    <a:pt x="1570664" y="343052"/>
                  </a:lnTo>
                  <a:lnTo>
                    <a:pt x="1504767" y="343052"/>
                  </a:lnTo>
                  <a:lnTo>
                    <a:pt x="1504767" y="277733"/>
                  </a:lnTo>
                  <a:lnTo>
                    <a:pt x="142798" y="277733"/>
                  </a:lnTo>
                  <a:lnTo>
                    <a:pt x="65867" y="261335"/>
                  </a:lnTo>
                  <a:lnTo>
                    <a:pt x="1504767" y="261335"/>
                  </a:lnTo>
                  <a:lnTo>
                    <a:pt x="1504767" y="163372"/>
                  </a:lnTo>
                  <a:lnTo>
                    <a:pt x="1471879" y="130728"/>
                  </a:lnTo>
                  <a:lnTo>
                    <a:pt x="1460851" y="114330"/>
                  </a:lnTo>
                  <a:lnTo>
                    <a:pt x="1384035" y="114330"/>
                  </a:lnTo>
                  <a:lnTo>
                    <a:pt x="1362059" y="97932"/>
                  </a:lnTo>
                  <a:lnTo>
                    <a:pt x="1329080" y="81686"/>
                  </a:lnTo>
                  <a:close/>
                </a:path>
                <a:path w="1604010" h="915035">
                  <a:moveTo>
                    <a:pt x="1208288" y="784067"/>
                  </a:moveTo>
                  <a:lnTo>
                    <a:pt x="1043421" y="784067"/>
                  </a:lnTo>
                  <a:lnTo>
                    <a:pt x="1076431" y="833079"/>
                  </a:lnTo>
                  <a:lnTo>
                    <a:pt x="1175308" y="816803"/>
                  </a:lnTo>
                  <a:lnTo>
                    <a:pt x="1208288" y="784067"/>
                  </a:lnTo>
                  <a:close/>
                </a:path>
                <a:path w="1604010" h="915035">
                  <a:moveTo>
                    <a:pt x="812810" y="800435"/>
                  </a:moveTo>
                  <a:lnTo>
                    <a:pt x="724875" y="800435"/>
                  </a:lnTo>
                  <a:lnTo>
                    <a:pt x="801837" y="816803"/>
                  </a:lnTo>
                  <a:lnTo>
                    <a:pt x="812810" y="800435"/>
                  </a:lnTo>
                  <a:close/>
                </a:path>
                <a:path w="1604010" h="915035">
                  <a:moveTo>
                    <a:pt x="1010564" y="784067"/>
                  </a:moveTo>
                  <a:lnTo>
                    <a:pt x="900714" y="784067"/>
                  </a:lnTo>
                  <a:lnTo>
                    <a:pt x="933632" y="816803"/>
                  </a:lnTo>
                  <a:lnTo>
                    <a:pt x="999500" y="816803"/>
                  </a:lnTo>
                  <a:lnTo>
                    <a:pt x="1010564" y="784067"/>
                  </a:lnTo>
                  <a:close/>
                </a:path>
                <a:path w="1604010" h="915035">
                  <a:moveTo>
                    <a:pt x="1599304" y="702472"/>
                  </a:moveTo>
                  <a:lnTo>
                    <a:pt x="1438899" y="702472"/>
                  </a:lnTo>
                  <a:lnTo>
                    <a:pt x="1548688" y="735116"/>
                  </a:lnTo>
                  <a:lnTo>
                    <a:pt x="1592640" y="751392"/>
                  </a:lnTo>
                  <a:lnTo>
                    <a:pt x="1603674" y="718718"/>
                  </a:lnTo>
                  <a:lnTo>
                    <a:pt x="1599304" y="702472"/>
                  </a:lnTo>
                  <a:close/>
                </a:path>
                <a:path w="1604010" h="915035">
                  <a:moveTo>
                    <a:pt x="252618" y="130728"/>
                  </a:moveTo>
                  <a:lnTo>
                    <a:pt x="252618" y="179649"/>
                  </a:lnTo>
                  <a:lnTo>
                    <a:pt x="999500" y="179649"/>
                  </a:lnTo>
                  <a:lnTo>
                    <a:pt x="922660" y="147005"/>
                  </a:lnTo>
                  <a:lnTo>
                    <a:pt x="373471" y="147005"/>
                  </a:lnTo>
                  <a:lnTo>
                    <a:pt x="252618" y="130728"/>
                  </a:lnTo>
                  <a:close/>
                </a:path>
                <a:path w="1604010" h="915035">
                  <a:moveTo>
                    <a:pt x="768827" y="0"/>
                  </a:moveTo>
                  <a:lnTo>
                    <a:pt x="604174" y="0"/>
                  </a:lnTo>
                  <a:lnTo>
                    <a:pt x="494233" y="81686"/>
                  </a:lnTo>
                  <a:lnTo>
                    <a:pt x="450311" y="147005"/>
                  </a:lnTo>
                  <a:lnTo>
                    <a:pt x="922660" y="147005"/>
                  </a:lnTo>
                  <a:lnTo>
                    <a:pt x="878738" y="130728"/>
                  </a:lnTo>
                  <a:lnTo>
                    <a:pt x="856683" y="97932"/>
                  </a:lnTo>
                  <a:lnTo>
                    <a:pt x="801837" y="97932"/>
                  </a:lnTo>
                  <a:lnTo>
                    <a:pt x="768827" y="0"/>
                  </a:lnTo>
                  <a:close/>
                </a:path>
                <a:path w="1604010" h="915035">
                  <a:moveTo>
                    <a:pt x="1394947" y="65318"/>
                  </a:moveTo>
                  <a:lnTo>
                    <a:pt x="1384035" y="114330"/>
                  </a:lnTo>
                  <a:lnTo>
                    <a:pt x="1460851" y="114330"/>
                  </a:lnTo>
                  <a:lnTo>
                    <a:pt x="1438899" y="81686"/>
                  </a:lnTo>
                  <a:lnTo>
                    <a:pt x="1394947" y="65318"/>
                  </a:lnTo>
                  <a:close/>
                </a:path>
                <a:path w="1604010" h="915035">
                  <a:moveTo>
                    <a:pt x="845759" y="81686"/>
                  </a:moveTo>
                  <a:lnTo>
                    <a:pt x="801837" y="97932"/>
                  </a:lnTo>
                  <a:lnTo>
                    <a:pt x="856683" y="97932"/>
                  </a:lnTo>
                  <a:lnTo>
                    <a:pt x="845759" y="81686"/>
                  </a:lnTo>
                  <a:close/>
                </a:path>
              </a:pathLst>
            </a:custGeom>
            <a:solidFill>
              <a:srgbClr val="5B308D"/>
            </a:solidFill>
          </p:spPr>
          <p:txBody>
            <a:bodyPr wrap="square" lIns="0" tIns="0" rIns="0" bIns="0" rtlCol="0"/>
            <a:lstStyle/>
            <a:p>
              <a:endParaRPr>
                <a:latin typeface="+mj-lt"/>
              </a:endParaRPr>
            </a:p>
          </p:txBody>
        </p:sp>
        <p:sp>
          <p:nvSpPr>
            <p:cNvPr id="49" name="object 45">
              <a:extLst>
                <a:ext uri="{FF2B5EF4-FFF2-40B4-BE49-F238E27FC236}">
                  <a16:creationId xmlns:a16="http://schemas.microsoft.com/office/drawing/2014/main" id="{63CBBA39-AAAD-46DC-9FF8-46CE82F93AF9}"/>
                </a:ext>
              </a:extLst>
            </p:cNvPr>
            <p:cNvSpPr/>
            <p:nvPr/>
          </p:nvSpPr>
          <p:spPr>
            <a:xfrm>
              <a:off x="6162257" y="2334095"/>
              <a:ext cx="331470" cy="261620"/>
            </a:xfrm>
            <a:custGeom>
              <a:avLst/>
              <a:gdLst/>
              <a:ahLst/>
              <a:cxnLst/>
              <a:rect l="l" t="t" r="r" b="b"/>
              <a:pathLst>
                <a:path w="331470" h="261619">
                  <a:moveTo>
                    <a:pt x="0" y="261473"/>
                  </a:moveTo>
                  <a:lnTo>
                    <a:pt x="331183" y="261473"/>
                  </a:lnTo>
                  <a:lnTo>
                    <a:pt x="331183" y="0"/>
                  </a:lnTo>
                  <a:lnTo>
                    <a:pt x="0" y="0"/>
                  </a:lnTo>
                  <a:lnTo>
                    <a:pt x="0" y="261473"/>
                  </a:lnTo>
                  <a:close/>
                </a:path>
              </a:pathLst>
            </a:custGeom>
            <a:solidFill>
              <a:srgbClr val="703A96"/>
            </a:solidFill>
          </p:spPr>
          <p:txBody>
            <a:bodyPr wrap="square" lIns="0" tIns="0" rIns="0" bIns="0" rtlCol="0"/>
            <a:lstStyle/>
            <a:p>
              <a:endParaRPr>
                <a:latin typeface="+mj-lt"/>
              </a:endParaRPr>
            </a:p>
          </p:txBody>
        </p:sp>
        <p:sp>
          <p:nvSpPr>
            <p:cNvPr id="50" name="object 46">
              <a:extLst>
                <a:ext uri="{FF2B5EF4-FFF2-40B4-BE49-F238E27FC236}">
                  <a16:creationId xmlns:a16="http://schemas.microsoft.com/office/drawing/2014/main" id="{37A1C37F-5435-450E-B3B7-CBA32B5B8F26}"/>
                </a:ext>
              </a:extLst>
            </p:cNvPr>
            <p:cNvSpPr/>
            <p:nvPr/>
          </p:nvSpPr>
          <p:spPr>
            <a:xfrm>
              <a:off x="6493453" y="2246938"/>
              <a:ext cx="87630" cy="349250"/>
            </a:xfrm>
            <a:custGeom>
              <a:avLst/>
              <a:gdLst/>
              <a:ahLst/>
              <a:cxnLst/>
              <a:rect l="l" t="t" r="r" b="b"/>
              <a:pathLst>
                <a:path w="87629" h="349250">
                  <a:moveTo>
                    <a:pt x="87142" y="0"/>
                  </a:moveTo>
                  <a:lnTo>
                    <a:pt x="0" y="87172"/>
                  </a:lnTo>
                  <a:lnTo>
                    <a:pt x="0" y="348630"/>
                  </a:lnTo>
                  <a:lnTo>
                    <a:pt x="87142" y="261487"/>
                  </a:lnTo>
                  <a:lnTo>
                    <a:pt x="87142" y="0"/>
                  </a:lnTo>
                  <a:close/>
                </a:path>
              </a:pathLst>
            </a:custGeom>
            <a:solidFill>
              <a:srgbClr val="5A2C81"/>
            </a:solidFill>
          </p:spPr>
          <p:txBody>
            <a:bodyPr wrap="square" lIns="0" tIns="0" rIns="0" bIns="0" rtlCol="0"/>
            <a:lstStyle/>
            <a:p>
              <a:endParaRPr>
                <a:latin typeface="+mj-lt"/>
              </a:endParaRPr>
            </a:p>
          </p:txBody>
        </p:sp>
        <p:sp>
          <p:nvSpPr>
            <p:cNvPr id="51" name="object 47">
              <a:extLst>
                <a:ext uri="{FF2B5EF4-FFF2-40B4-BE49-F238E27FC236}">
                  <a16:creationId xmlns:a16="http://schemas.microsoft.com/office/drawing/2014/main" id="{37597F0F-87DC-4FEB-85B5-68CC95C7D6A0}"/>
                </a:ext>
              </a:extLst>
            </p:cNvPr>
            <p:cNvSpPr/>
            <p:nvPr/>
          </p:nvSpPr>
          <p:spPr>
            <a:xfrm>
              <a:off x="6162257" y="2246938"/>
              <a:ext cx="418465" cy="87630"/>
            </a:xfrm>
            <a:custGeom>
              <a:avLst/>
              <a:gdLst/>
              <a:ahLst/>
              <a:cxnLst/>
              <a:rect l="l" t="t" r="r" b="b"/>
              <a:pathLst>
                <a:path w="418464" h="87630">
                  <a:moveTo>
                    <a:pt x="418337" y="0"/>
                  </a:moveTo>
                  <a:lnTo>
                    <a:pt x="87142" y="0"/>
                  </a:lnTo>
                  <a:lnTo>
                    <a:pt x="0" y="87172"/>
                  </a:lnTo>
                  <a:lnTo>
                    <a:pt x="331195" y="87172"/>
                  </a:lnTo>
                  <a:lnTo>
                    <a:pt x="418337" y="0"/>
                  </a:lnTo>
                  <a:close/>
                </a:path>
              </a:pathLst>
            </a:custGeom>
            <a:solidFill>
              <a:srgbClr val="8A5BA6"/>
            </a:solidFill>
          </p:spPr>
          <p:txBody>
            <a:bodyPr wrap="square" lIns="0" tIns="0" rIns="0" bIns="0" rtlCol="0"/>
            <a:lstStyle/>
            <a:p>
              <a:endParaRPr>
                <a:latin typeface="+mj-lt"/>
              </a:endParaRPr>
            </a:p>
          </p:txBody>
        </p:sp>
        <p:sp>
          <p:nvSpPr>
            <p:cNvPr id="52" name="object 48">
              <a:extLst>
                <a:ext uri="{FF2B5EF4-FFF2-40B4-BE49-F238E27FC236}">
                  <a16:creationId xmlns:a16="http://schemas.microsoft.com/office/drawing/2014/main" id="{2AE1F1E3-39C0-42F7-9BC8-DA23B749B535}"/>
                </a:ext>
              </a:extLst>
            </p:cNvPr>
            <p:cNvSpPr/>
            <p:nvPr/>
          </p:nvSpPr>
          <p:spPr>
            <a:xfrm>
              <a:off x="6162257" y="2246938"/>
              <a:ext cx="418465" cy="349250"/>
            </a:xfrm>
            <a:custGeom>
              <a:avLst/>
              <a:gdLst/>
              <a:ahLst/>
              <a:cxnLst/>
              <a:rect l="l" t="t" r="r" b="b"/>
              <a:pathLst>
                <a:path w="418464" h="349250">
                  <a:moveTo>
                    <a:pt x="0" y="87172"/>
                  </a:moveTo>
                  <a:lnTo>
                    <a:pt x="87142" y="0"/>
                  </a:lnTo>
                  <a:lnTo>
                    <a:pt x="418337" y="0"/>
                  </a:lnTo>
                  <a:lnTo>
                    <a:pt x="418337" y="261487"/>
                  </a:lnTo>
                  <a:lnTo>
                    <a:pt x="331195" y="348630"/>
                  </a:lnTo>
                  <a:lnTo>
                    <a:pt x="0" y="348630"/>
                  </a:lnTo>
                  <a:lnTo>
                    <a:pt x="0" y="87172"/>
                  </a:lnTo>
                  <a:close/>
                </a:path>
              </a:pathLst>
            </a:custGeom>
            <a:ln w="12191">
              <a:solidFill>
                <a:srgbClr val="703A96"/>
              </a:solidFill>
            </a:ln>
          </p:spPr>
          <p:txBody>
            <a:bodyPr wrap="square" lIns="0" tIns="0" rIns="0" bIns="0" rtlCol="0"/>
            <a:lstStyle/>
            <a:p>
              <a:endParaRPr>
                <a:latin typeface="+mj-lt"/>
              </a:endParaRPr>
            </a:p>
          </p:txBody>
        </p:sp>
        <p:sp>
          <p:nvSpPr>
            <p:cNvPr id="53" name="object 49">
              <a:extLst>
                <a:ext uri="{FF2B5EF4-FFF2-40B4-BE49-F238E27FC236}">
                  <a16:creationId xmlns:a16="http://schemas.microsoft.com/office/drawing/2014/main" id="{1A89C84D-04E2-4B1C-B343-A604B7687CBF}"/>
                </a:ext>
              </a:extLst>
            </p:cNvPr>
            <p:cNvSpPr/>
            <p:nvPr/>
          </p:nvSpPr>
          <p:spPr>
            <a:xfrm>
              <a:off x="6162257" y="2246938"/>
              <a:ext cx="418465" cy="87630"/>
            </a:xfrm>
            <a:custGeom>
              <a:avLst/>
              <a:gdLst/>
              <a:ahLst/>
              <a:cxnLst/>
              <a:rect l="l" t="t" r="r" b="b"/>
              <a:pathLst>
                <a:path w="418464" h="87630">
                  <a:moveTo>
                    <a:pt x="0" y="87172"/>
                  </a:moveTo>
                  <a:lnTo>
                    <a:pt x="331195" y="87172"/>
                  </a:lnTo>
                  <a:lnTo>
                    <a:pt x="418337" y="0"/>
                  </a:lnTo>
                </a:path>
              </a:pathLst>
            </a:custGeom>
            <a:ln w="12191">
              <a:solidFill>
                <a:srgbClr val="703A96"/>
              </a:solidFill>
            </a:ln>
          </p:spPr>
          <p:txBody>
            <a:bodyPr wrap="square" lIns="0" tIns="0" rIns="0" bIns="0" rtlCol="0"/>
            <a:lstStyle/>
            <a:p>
              <a:endParaRPr>
                <a:latin typeface="+mj-lt"/>
              </a:endParaRPr>
            </a:p>
          </p:txBody>
        </p:sp>
        <p:sp>
          <p:nvSpPr>
            <p:cNvPr id="54" name="object 50">
              <a:extLst>
                <a:ext uri="{FF2B5EF4-FFF2-40B4-BE49-F238E27FC236}">
                  <a16:creationId xmlns:a16="http://schemas.microsoft.com/office/drawing/2014/main" id="{603A634C-24B8-44B9-8593-166D17F18D77}"/>
                </a:ext>
              </a:extLst>
            </p:cNvPr>
            <p:cNvSpPr/>
            <p:nvPr/>
          </p:nvSpPr>
          <p:spPr>
            <a:xfrm>
              <a:off x="6493453" y="2334111"/>
              <a:ext cx="0" cy="261620"/>
            </a:xfrm>
            <a:custGeom>
              <a:avLst/>
              <a:gdLst/>
              <a:ahLst/>
              <a:cxnLst/>
              <a:rect l="l" t="t" r="r" b="b"/>
              <a:pathLst>
                <a:path h="261619">
                  <a:moveTo>
                    <a:pt x="0" y="0"/>
                  </a:moveTo>
                  <a:lnTo>
                    <a:pt x="0" y="261457"/>
                  </a:lnTo>
                </a:path>
              </a:pathLst>
            </a:custGeom>
            <a:ln w="12191">
              <a:solidFill>
                <a:srgbClr val="703A96"/>
              </a:solidFill>
            </a:ln>
          </p:spPr>
          <p:txBody>
            <a:bodyPr wrap="square" lIns="0" tIns="0" rIns="0" bIns="0" rtlCol="0"/>
            <a:lstStyle/>
            <a:p>
              <a:endParaRPr>
                <a:latin typeface="+mj-lt"/>
              </a:endParaRPr>
            </a:p>
          </p:txBody>
        </p:sp>
        <p:sp>
          <p:nvSpPr>
            <p:cNvPr id="55" name="object 51">
              <a:extLst>
                <a:ext uri="{FF2B5EF4-FFF2-40B4-BE49-F238E27FC236}">
                  <a16:creationId xmlns:a16="http://schemas.microsoft.com/office/drawing/2014/main" id="{3807EBAF-D1E9-4947-8D8E-1E1D8BB69D25}"/>
                </a:ext>
              </a:extLst>
            </p:cNvPr>
            <p:cNvSpPr txBox="1"/>
            <p:nvPr/>
          </p:nvSpPr>
          <p:spPr>
            <a:xfrm>
              <a:off x="6837676" y="1879003"/>
              <a:ext cx="395866" cy="169277"/>
            </a:xfrm>
            <a:prstGeom prst="rect">
              <a:avLst/>
            </a:prstGeom>
          </p:spPr>
          <p:txBody>
            <a:bodyPr vert="horz" wrap="square" lIns="0" tIns="0" rIns="0" bIns="0" rtlCol="0">
              <a:spAutoFit/>
            </a:bodyPr>
            <a:lstStyle/>
            <a:p>
              <a:pPr marL="12700">
                <a:lnSpc>
                  <a:spcPct val="100000"/>
                </a:lnSpc>
              </a:pPr>
              <a:r>
                <a:rPr sz="1100" b="1" spc="105" dirty="0">
                  <a:solidFill>
                    <a:srgbClr val="5B308D"/>
                  </a:solidFill>
                  <a:latin typeface="+mj-lt"/>
                  <a:cs typeface="Arial Narrow"/>
                </a:rPr>
                <a:t>TUR</a:t>
              </a:r>
              <a:endParaRPr sz="1100" dirty="0">
                <a:latin typeface="+mj-lt"/>
                <a:cs typeface="Arial Narrow"/>
              </a:endParaRPr>
            </a:p>
          </p:txBody>
        </p:sp>
        <p:sp>
          <p:nvSpPr>
            <p:cNvPr id="56" name="object 52">
              <a:extLst>
                <a:ext uri="{FF2B5EF4-FFF2-40B4-BE49-F238E27FC236}">
                  <a16:creationId xmlns:a16="http://schemas.microsoft.com/office/drawing/2014/main" id="{844EA6C3-4FBF-4ADE-A4CD-C6AF5B1A59D8}"/>
                </a:ext>
              </a:extLst>
            </p:cNvPr>
            <p:cNvSpPr txBox="1"/>
            <p:nvPr/>
          </p:nvSpPr>
          <p:spPr>
            <a:xfrm>
              <a:off x="5980872" y="1777866"/>
              <a:ext cx="734060" cy="169277"/>
            </a:xfrm>
            <a:prstGeom prst="rect">
              <a:avLst/>
            </a:prstGeom>
          </p:spPr>
          <p:txBody>
            <a:bodyPr vert="horz" wrap="square" lIns="0" tIns="0" rIns="0" bIns="0" rtlCol="0">
              <a:spAutoFit/>
            </a:bodyPr>
            <a:lstStyle/>
            <a:p>
              <a:pPr marL="12700">
                <a:lnSpc>
                  <a:spcPct val="100000"/>
                </a:lnSpc>
              </a:pPr>
              <a:r>
                <a:rPr sz="1100" spc="-15" dirty="0">
                  <a:solidFill>
                    <a:srgbClr val="545454"/>
                  </a:solidFill>
                  <a:latin typeface="+mj-lt"/>
                  <a:cs typeface="Arial Unicode MS"/>
                </a:rPr>
                <a:t>I</a:t>
              </a:r>
              <a:r>
                <a:rPr sz="1100" spc="15" dirty="0">
                  <a:solidFill>
                    <a:srgbClr val="545454"/>
                  </a:solidFill>
                  <a:latin typeface="+mj-lt"/>
                  <a:cs typeface="Arial Unicode MS"/>
                </a:rPr>
                <a:t>n</a:t>
              </a:r>
              <a:r>
                <a:rPr sz="1100" spc="-55" dirty="0">
                  <a:solidFill>
                    <a:srgbClr val="545454"/>
                  </a:solidFill>
                  <a:latin typeface="+mj-lt"/>
                  <a:cs typeface="Arial Unicode MS"/>
                </a:rPr>
                <a:t> </a:t>
              </a:r>
              <a:r>
                <a:rPr sz="1100" spc="-75" dirty="0">
                  <a:solidFill>
                    <a:srgbClr val="545454"/>
                  </a:solidFill>
                  <a:latin typeface="+mj-lt"/>
                  <a:cs typeface="Arial Unicode MS"/>
                </a:rPr>
                <a:t>P</a:t>
              </a:r>
              <a:r>
                <a:rPr sz="1100" spc="30" dirty="0">
                  <a:solidFill>
                    <a:srgbClr val="545454"/>
                  </a:solidFill>
                  <a:latin typeface="+mj-lt"/>
                  <a:cs typeface="Arial Unicode MS"/>
                </a:rPr>
                <a:t>r</a:t>
              </a:r>
              <a:r>
                <a:rPr sz="1100" spc="60" dirty="0">
                  <a:solidFill>
                    <a:srgbClr val="545454"/>
                  </a:solidFill>
                  <a:latin typeface="+mj-lt"/>
                  <a:cs typeface="Arial Unicode MS"/>
                </a:rPr>
                <a:t>o</a:t>
              </a:r>
              <a:r>
                <a:rPr sz="1100" spc="20" dirty="0">
                  <a:solidFill>
                    <a:srgbClr val="545454"/>
                  </a:solidFill>
                  <a:latin typeface="+mj-lt"/>
                  <a:cs typeface="Arial Unicode MS"/>
                </a:rPr>
                <a:t>gr</a:t>
              </a:r>
              <a:r>
                <a:rPr sz="1100" spc="25" dirty="0">
                  <a:solidFill>
                    <a:srgbClr val="545454"/>
                  </a:solidFill>
                  <a:latin typeface="+mj-lt"/>
                  <a:cs typeface="Arial Unicode MS"/>
                </a:rPr>
                <a:t>e</a:t>
              </a:r>
              <a:r>
                <a:rPr sz="1100" spc="-65" dirty="0">
                  <a:solidFill>
                    <a:srgbClr val="545454"/>
                  </a:solidFill>
                  <a:latin typeface="+mj-lt"/>
                  <a:cs typeface="Arial Unicode MS"/>
                </a:rPr>
                <a:t>ss</a:t>
              </a:r>
              <a:endParaRPr sz="1100" dirty="0">
                <a:latin typeface="+mj-lt"/>
                <a:cs typeface="Arial Unicode MS"/>
              </a:endParaRPr>
            </a:p>
          </p:txBody>
        </p:sp>
        <p:sp>
          <p:nvSpPr>
            <p:cNvPr id="57" name="object 53">
              <a:extLst>
                <a:ext uri="{FF2B5EF4-FFF2-40B4-BE49-F238E27FC236}">
                  <a16:creationId xmlns:a16="http://schemas.microsoft.com/office/drawing/2014/main" id="{C3F81481-883F-4599-9391-D4A2A8436D1E}"/>
                </a:ext>
              </a:extLst>
            </p:cNvPr>
            <p:cNvSpPr/>
            <p:nvPr/>
          </p:nvSpPr>
          <p:spPr>
            <a:xfrm>
              <a:off x="10634435" y="5237467"/>
              <a:ext cx="331470" cy="261620"/>
            </a:xfrm>
            <a:custGeom>
              <a:avLst/>
              <a:gdLst/>
              <a:ahLst/>
              <a:cxnLst/>
              <a:rect l="l" t="t" r="r" b="b"/>
              <a:pathLst>
                <a:path w="331470" h="261620">
                  <a:moveTo>
                    <a:pt x="0" y="261461"/>
                  </a:moveTo>
                  <a:lnTo>
                    <a:pt x="331183" y="261461"/>
                  </a:lnTo>
                  <a:lnTo>
                    <a:pt x="331183" y="0"/>
                  </a:lnTo>
                  <a:lnTo>
                    <a:pt x="0" y="0"/>
                  </a:lnTo>
                  <a:lnTo>
                    <a:pt x="0" y="261461"/>
                  </a:lnTo>
                  <a:close/>
                </a:path>
              </a:pathLst>
            </a:custGeom>
            <a:solidFill>
              <a:srgbClr val="703A96"/>
            </a:solidFill>
          </p:spPr>
          <p:txBody>
            <a:bodyPr wrap="square" lIns="0" tIns="0" rIns="0" bIns="0" rtlCol="0"/>
            <a:lstStyle/>
            <a:p>
              <a:endParaRPr>
                <a:latin typeface="+mj-lt"/>
              </a:endParaRPr>
            </a:p>
          </p:txBody>
        </p:sp>
        <p:sp>
          <p:nvSpPr>
            <p:cNvPr id="58" name="object 54">
              <a:extLst>
                <a:ext uri="{FF2B5EF4-FFF2-40B4-BE49-F238E27FC236}">
                  <a16:creationId xmlns:a16="http://schemas.microsoft.com/office/drawing/2014/main" id="{C48A1CF5-56F8-48C7-BFF5-33B67314EFEE}"/>
                </a:ext>
              </a:extLst>
            </p:cNvPr>
            <p:cNvSpPr/>
            <p:nvPr/>
          </p:nvSpPr>
          <p:spPr>
            <a:xfrm>
              <a:off x="10965631" y="5150313"/>
              <a:ext cx="87630" cy="348615"/>
            </a:xfrm>
            <a:custGeom>
              <a:avLst/>
              <a:gdLst/>
              <a:ahLst/>
              <a:cxnLst/>
              <a:rect l="l" t="t" r="r" b="b"/>
              <a:pathLst>
                <a:path w="87629" h="348614">
                  <a:moveTo>
                    <a:pt x="87172" y="0"/>
                  </a:moveTo>
                  <a:lnTo>
                    <a:pt x="0" y="87154"/>
                  </a:lnTo>
                  <a:lnTo>
                    <a:pt x="0" y="348627"/>
                  </a:lnTo>
                  <a:lnTo>
                    <a:pt x="87172" y="261472"/>
                  </a:lnTo>
                  <a:lnTo>
                    <a:pt x="87172" y="0"/>
                  </a:lnTo>
                  <a:close/>
                </a:path>
              </a:pathLst>
            </a:custGeom>
            <a:solidFill>
              <a:srgbClr val="5A2C81"/>
            </a:solidFill>
          </p:spPr>
          <p:txBody>
            <a:bodyPr wrap="square" lIns="0" tIns="0" rIns="0" bIns="0" rtlCol="0"/>
            <a:lstStyle/>
            <a:p>
              <a:endParaRPr>
                <a:latin typeface="+mj-lt"/>
              </a:endParaRPr>
            </a:p>
          </p:txBody>
        </p:sp>
        <p:sp>
          <p:nvSpPr>
            <p:cNvPr id="59" name="object 55">
              <a:extLst>
                <a:ext uri="{FF2B5EF4-FFF2-40B4-BE49-F238E27FC236}">
                  <a16:creationId xmlns:a16="http://schemas.microsoft.com/office/drawing/2014/main" id="{FE9D0155-7E35-4555-AAFC-5C81762D48F4}"/>
                </a:ext>
              </a:extLst>
            </p:cNvPr>
            <p:cNvSpPr/>
            <p:nvPr/>
          </p:nvSpPr>
          <p:spPr>
            <a:xfrm>
              <a:off x="10634435" y="5150313"/>
              <a:ext cx="418465" cy="87630"/>
            </a:xfrm>
            <a:custGeom>
              <a:avLst/>
              <a:gdLst/>
              <a:ahLst/>
              <a:cxnLst/>
              <a:rect l="l" t="t" r="r" b="b"/>
              <a:pathLst>
                <a:path w="418465" h="87629">
                  <a:moveTo>
                    <a:pt x="418337" y="0"/>
                  </a:moveTo>
                  <a:lnTo>
                    <a:pt x="87142" y="0"/>
                  </a:lnTo>
                  <a:lnTo>
                    <a:pt x="0" y="87154"/>
                  </a:lnTo>
                  <a:lnTo>
                    <a:pt x="331195" y="87154"/>
                  </a:lnTo>
                  <a:lnTo>
                    <a:pt x="418337" y="0"/>
                  </a:lnTo>
                  <a:close/>
                </a:path>
              </a:pathLst>
            </a:custGeom>
            <a:solidFill>
              <a:srgbClr val="8A5BA6"/>
            </a:solidFill>
          </p:spPr>
          <p:txBody>
            <a:bodyPr wrap="square" lIns="0" tIns="0" rIns="0" bIns="0" rtlCol="0"/>
            <a:lstStyle/>
            <a:p>
              <a:endParaRPr>
                <a:latin typeface="+mj-lt"/>
              </a:endParaRPr>
            </a:p>
          </p:txBody>
        </p:sp>
        <p:sp>
          <p:nvSpPr>
            <p:cNvPr id="60" name="object 56">
              <a:extLst>
                <a:ext uri="{FF2B5EF4-FFF2-40B4-BE49-F238E27FC236}">
                  <a16:creationId xmlns:a16="http://schemas.microsoft.com/office/drawing/2014/main" id="{83E774B5-056F-400D-A6A2-6A06EB633DCD}"/>
                </a:ext>
              </a:extLst>
            </p:cNvPr>
            <p:cNvSpPr/>
            <p:nvPr/>
          </p:nvSpPr>
          <p:spPr>
            <a:xfrm>
              <a:off x="10634435" y="5150313"/>
              <a:ext cx="418465" cy="348615"/>
            </a:xfrm>
            <a:custGeom>
              <a:avLst/>
              <a:gdLst/>
              <a:ahLst/>
              <a:cxnLst/>
              <a:rect l="l" t="t" r="r" b="b"/>
              <a:pathLst>
                <a:path w="418465" h="348614">
                  <a:moveTo>
                    <a:pt x="0" y="87154"/>
                  </a:moveTo>
                  <a:lnTo>
                    <a:pt x="87142" y="0"/>
                  </a:lnTo>
                  <a:lnTo>
                    <a:pt x="418337" y="0"/>
                  </a:lnTo>
                  <a:lnTo>
                    <a:pt x="418337" y="261472"/>
                  </a:lnTo>
                  <a:lnTo>
                    <a:pt x="331195" y="348627"/>
                  </a:lnTo>
                  <a:lnTo>
                    <a:pt x="0" y="348627"/>
                  </a:lnTo>
                  <a:lnTo>
                    <a:pt x="0" y="87154"/>
                  </a:lnTo>
                  <a:close/>
                </a:path>
              </a:pathLst>
            </a:custGeom>
            <a:ln w="12191">
              <a:solidFill>
                <a:srgbClr val="703A96"/>
              </a:solidFill>
            </a:ln>
          </p:spPr>
          <p:txBody>
            <a:bodyPr wrap="square" lIns="0" tIns="0" rIns="0" bIns="0" rtlCol="0"/>
            <a:lstStyle/>
            <a:p>
              <a:endParaRPr>
                <a:latin typeface="+mj-lt"/>
              </a:endParaRPr>
            </a:p>
          </p:txBody>
        </p:sp>
        <p:sp>
          <p:nvSpPr>
            <p:cNvPr id="61" name="object 57">
              <a:extLst>
                <a:ext uri="{FF2B5EF4-FFF2-40B4-BE49-F238E27FC236}">
                  <a16:creationId xmlns:a16="http://schemas.microsoft.com/office/drawing/2014/main" id="{957A9E79-E5D4-45A0-AC95-00AF8C0230FA}"/>
                </a:ext>
              </a:extLst>
            </p:cNvPr>
            <p:cNvSpPr/>
            <p:nvPr/>
          </p:nvSpPr>
          <p:spPr>
            <a:xfrm>
              <a:off x="10634435" y="5150313"/>
              <a:ext cx="418465" cy="87630"/>
            </a:xfrm>
            <a:custGeom>
              <a:avLst/>
              <a:gdLst/>
              <a:ahLst/>
              <a:cxnLst/>
              <a:rect l="l" t="t" r="r" b="b"/>
              <a:pathLst>
                <a:path w="418465" h="87629">
                  <a:moveTo>
                    <a:pt x="0" y="87154"/>
                  </a:moveTo>
                  <a:lnTo>
                    <a:pt x="331195" y="87154"/>
                  </a:lnTo>
                  <a:lnTo>
                    <a:pt x="418337" y="0"/>
                  </a:lnTo>
                </a:path>
              </a:pathLst>
            </a:custGeom>
            <a:ln w="12191">
              <a:solidFill>
                <a:srgbClr val="703A96"/>
              </a:solidFill>
            </a:ln>
          </p:spPr>
          <p:txBody>
            <a:bodyPr wrap="square" lIns="0" tIns="0" rIns="0" bIns="0" rtlCol="0"/>
            <a:lstStyle/>
            <a:p>
              <a:endParaRPr>
                <a:latin typeface="+mj-lt"/>
              </a:endParaRPr>
            </a:p>
          </p:txBody>
        </p:sp>
        <p:sp>
          <p:nvSpPr>
            <p:cNvPr id="62" name="object 58">
              <a:extLst>
                <a:ext uri="{FF2B5EF4-FFF2-40B4-BE49-F238E27FC236}">
                  <a16:creationId xmlns:a16="http://schemas.microsoft.com/office/drawing/2014/main" id="{CAC988D1-37A4-48CF-8CA8-C0557CC932F1}"/>
                </a:ext>
              </a:extLst>
            </p:cNvPr>
            <p:cNvSpPr/>
            <p:nvPr/>
          </p:nvSpPr>
          <p:spPr>
            <a:xfrm>
              <a:off x="10965631" y="5237468"/>
              <a:ext cx="0" cy="261620"/>
            </a:xfrm>
            <a:custGeom>
              <a:avLst/>
              <a:gdLst/>
              <a:ahLst/>
              <a:cxnLst/>
              <a:rect l="l" t="t" r="r" b="b"/>
              <a:pathLst>
                <a:path h="261620">
                  <a:moveTo>
                    <a:pt x="0" y="0"/>
                  </a:moveTo>
                  <a:lnTo>
                    <a:pt x="0" y="261472"/>
                  </a:lnTo>
                </a:path>
              </a:pathLst>
            </a:custGeom>
            <a:ln w="12191">
              <a:solidFill>
                <a:srgbClr val="703A96"/>
              </a:solidFill>
            </a:ln>
          </p:spPr>
          <p:txBody>
            <a:bodyPr wrap="square" lIns="0" tIns="0" rIns="0" bIns="0" rtlCol="0"/>
            <a:lstStyle/>
            <a:p>
              <a:endParaRPr>
                <a:latin typeface="+mj-lt"/>
              </a:endParaRPr>
            </a:p>
          </p:txBody>
        </p:sp>
        <p:sp>
          <p:nvSpPr>
            <p:cNvPr id="63" name="object 60">
              <a:extLst>
                <a:ext uri="{FF2B5EF4-FFF2-40B4-BE49-F238E27FC236}">
                  <a16:creationId xmlns:a16="http://schemas.microsoft.com/office/drawing/2014/main" id="{E1C48337-FCF0-422A-98F2-9D647CB24720}"/>
                </a:ext>
              </a:extLst>
            </p:cNvPr>
            <p:cNvSpPr txBox="1"/>
            <p:nvPr/>
          </p:nvSpPr>
          <p:spPr>
            <a:xfrm>
              <a:off x="5848347" y="2935035"/>
              <a:ext cx="807209" cy="264839"/>
            </a:xfrm>
            <a:prstGeom prst="rect">
              <a:avLst/>
            </a:prstGeom>
          </p:spPr>
          <p:txBody>
            <a:bodyPr vert="horz" wrap="square" lIns="0" tIns="0" rIns="0" bIns="0" rtlCol="0">
              <a:spAutoFit/>
            </a:bodyPr>
            <a:lstStyle/>
            <a:p>
              <a:pPr marL="12700">
                <a:lnSpc>
                  <a:spcPct val="100000"/>
                </a:lnSpc>
              </a:pPr>
              <a:r>
                <a:rPr sz="1100" spc="10" dirty="0">
                  <a:solidFill>
                    <a:srgbClr val="5B308D"/>
                  </a:solidFill>
                  <a:latin typeface="+mj-lt"/>
                  <a:cs typeface="Arial Unicode MS"/>
                </a:rPr>
                <a:t>10,000m</a:t>
              </a:r>
              <a:r>
                <a:rPr sz="975" spc="97" baseline="29914" dirty="0">
                  <a:solidFill>
                    <a:srgbClr val="5B308D"/>
                  </a:solidFill>
                  <a:latin typeface="+mj-lt"/>
                  <a:cs typeface="Arial Narrow"/>
                </a:rPr>
                <a:t>2</a:t>
              </a:r>
              <a:endParaRPr sz="975" baseline="29914" dirty="0">
                <a:latin typeface="+mj-lt"/>
                <a:cs typeface="Arial Narrow"/>
              </a:endParaRPr>
            </a:p>
          </p:txBody>
        </p:sp>
        <p:sp>
          <p:nvSpPr>
            <p:cNvPr id="64" name="object 63">
              <a:extLst>
                <a:ext uri="{FF2B5EF4-FFF2-40B4-BE49-F238E27FC236}">
                  <a16:creationId xmlns:a16="http://schemas.microsoft.com/office/drawing/2014/main" id="{983EE1E6-145E-4D2B-8E69-14674AF67054}"/>
                </a:ext>
              </a:extLst>
            </p:cNvPr>
            <p:cNvSpPr txBox="1"/>
            <p:nvPr/>
          </p:nvSpPr>
          <p:spPr>
            <a:xfrm>
              <a:off x="10138385" y="3564499"/>
              <a:ext cx="877650" cy="264839"/>
            </a:xfrm>
            <a:prstGeom prst="rect">
              <a:avLst/>
            </a:prstGeom>
          </p:spPr>
          <p:txBody>
            <a:bodyPr vert="horz" wrap="square" lIns="0" tIns="0" rIns="0" bIns="0" rtlCol="0">
              <a:spAutoFit/>
            </a:bodyPr>
            <a:lstStyle/>
            <a:p>
              <a:pPr marL="12700">
                <a:lnSpc>
                  <a:spcPct val="100000"/>
                </a:lnSpc>
              </a:pPr>
              <a:r>
                <a:rPr sz="1100" spc="10" dirty="0">
                  <a:solidFill>
                    <a:srgbClr val="5B308D"/>
                  </a:solidFill>
                  <a:latin typeface="+mj-lt"/>
                  <a:cs typeface="Arial Unicode MS"/>
                </a:rPr>
                <a:t>3</a:t>
              </a:r>
              <a:r>
                <a:rPr lang="en-US" sz="1100" spc="10" dirty="0">
                  <a:solidFill>
                    <a:srgbClr val="5B308D"/>
                  </a:solidFill>
                  <a:latin typeface="+mj-lt"/>
                  <a:cs typeface="Arial Unicode MS"/>
                </a:rPr>
                <a:t>5</a:t>
              </a:r>
              <a:r>
                <a:rPr sz="1100" spc="10" dirty="0">
                  <a:solidFill>
                    <a:srgbClr val="5B308D"/>
                  </a:solidFill>
                  <a:latin typeface="+mj-lt"/>
                  <a:cs typeface="Arial Unicode MS"/>
                </a:rPr>
                <a:t>,000m</a:t>
              </a:r>
              <a:r>
                <a:rPr sz="975" spc="97" baseline="29914" dirty="0">
                  <a:solidFill>
                    <a:srgbClr val="5B308D"/>
                  </a:solidFill>
                  <a:latin typeface="+mj-lt"/>
                  <a:cs typeface="Arial Narrow"/>
                </a:rPr>
                <a:t>2</a:t>
              </a:r>
              <a:endParaRPr sz="975" baseline="29914" dirty="0">
                <a:latin typeface="+mj-lt"/>
                <a:cs typeface="Arial Narrow"/>
              </a:endParaRPr>
            </a:p>
          </p:txBody>
        </p:sp>
        <p:sp>
          <p:nvSpPr>
            <p:cNvPr id="65" name="object 64">
              <a:extLst>
                <a:ext uri="{FF2B5EF4-FFF2-40B4-BE49-F238E27FC236}">
                  <a16:creationId xmlns:a16="http://schemas.microsoft.com/office/drawing/2014/main" id="{596737DD-BE6C-46A4-A599-7EB482EDEAC9}"/>
                </a:ext>
              </a:extLst>
            </p:cNvPr>
            <p:cNvSpPr txBox="1"/>
            <p:nvPr/>
          </p:nvSpPr>
          <p:spPr>
            <a:xfrm>
              <a:off x="11120362" y="4842793"/>
              <a:ext cx="766263" cy="264839"/>
            </a:xfrm>
            <a:prstGeom prst="rect">
              <a:avLst/>
            </a:prstGeom>
          </p:spPr>
          <p:txBody>
            <a:bodyPr vert="horz" wrap="square" lIns="0" tIns="0" rIns="0" bIns="0" rtlCol="0">
              <a:spAutoFit/>
            </a:bodyPr>
            <a:lstStyle/>
            <a:p>
              <a:pPr marL="12700">
                <a:lnSpc>
                  <a:spcPct val="100000"/>
                </a:lnSpc>
              </a:pPr>
              <a:r>
                <a:rPr sz="1100" spc="10" dirty="0">
                  <a:solidFill>
                    <a:srgbClr val="5B308D"/>
                  </a:solidFill>
                  <a:latin typeface="+mj-lt"/>
                  <a:cs typeface="Arial Unicode MS"/>
                </a:rPr>
                <a:t>10,000m</a:t>
              </a:r>
              <a:r>
                <a:rPr sz="975" spc="97" baseline="29914" dirty="0">
                  <a:solidFill>
                    <a:srgbClr val="5B308D"/>
                  </a:solidFill>
                  <a:latin typeface="+mj-lt"/>
                  <a:cs typeface="Arial Narrow"/>
                </a:rPr>
                <a:t>2</a:t>
              </a:r>
              <a:endParaRPr sz="975" baseline="29914" dirty="0">
                <a:latin typeface="+mj-lt"/>
                <a:cs typeface="Arial Narrow"/>
              </a:endParaRPr>
            </a:p>
          </p:txBody>
        </p:sp>
        <p:sp>
          <p:nvSpPr>
            <p:cNvPr id="66" name="object 65">
              <a:extLst>
                <a:ext uri="{FF2B5EF4-FFF2-40B4-BE49-F238E27FC236}">
                  <a16:creationId xmlns:a16="http://schemas.microsoft.com/office/drawing/2014/main" id="{7EE43500-937E-4A3B-8542-17FB0F359661}"/>
                </a:ext>
              </a:extLst>
            </p:cNvPr>
            <p:cNvSpPr txBox="1"/>
            <p:nvPr/>
          </p:nvSpPr>
          <p:spPr>
            <a:xfrm>
              <a:off x="11120362" y="5214663"/>
              <a:ext cx="766263" cy="264839"/>
            </a:xfrm>
            <a:prstGeom prst="rect">
              <a:avLst/>
            </a:prstGeom>
          </p:spPr>
          <p:txBody>
            <a:bodyPr vert="horz" wrap="square" lIns="0" tIns="0" rIns="0" bIns="0" rtlCol="0">
              <a:spAutoFit/>
            </a:bodyPr>
            <a:lstStyle/>
            <a:p>
              <a:pPr marL="12700">
                <a:lnSpc>
                  <a:spcPct val="100000"/>
                </a:lnSpc>
              </a:pPr>
              <a:r>
                <a:rPr sz="1100" spc="10" dirty="0">
                  <a:solidFill>
                    <a:srgbClr val="5B308D"/>
                  </a:solidFill>
                  <a:latin typeface="+mj-lt"/>
                  <a:cs typeface="Arial Unicode MS"/>
                </a:rPr>
                <a:t>15,000m</a:t>
              </a:r>
              <a:r>
                <a:rPr sz="975" spc="97" baseline="29914" dirty="0">
                  <a:solidFill>
                    <a:srgbClr val="5B308D"/>
                  </a:solidFill>
                  <a:latin typeface="+mj-lt"/>
                  <a:cs typeface="Arial Narrow"/>
                </a:rPr>
                <a:t>2</a:t>
              </a:r>
              <a:endParaRPr sz="975" baseline="29914" dirty="0">
                <a:latin typeface="+mj-lt"/>
                <a:cs typeface="Arial Narrow"/>
              </a:endParaRPr>
            </a:p>
          </p:txBody>
        </p:sp>
        <p:sp>
          <p:nvSpPr>
            <p:cNvPr id="67" name="object 66">
              <a:extLst>
                <a:ext uri="{FF2B5EF4-FFF2-40B4-BE49-F238E27FC236}">
                  <a16:creationId xmlns:a16="http://schemas.microsoft.com/office/drawing/2014/main" id="{4F4F2795-AE14-4A90-97C9-495AA8F038AE}"/>
                </a:ext>
              </a:extLst>
            </p:cNvPr>
            <p:cNvSpPr/>
            <p:nvPr/>
          </p:nvSpPr>
          <p:spPr>
            <a:xfrm>
              <a:off x="6537008" y="2409091"/>
              <a:ext cx="3312160" cy="1342390"/>
            </a:xfrm>
            <a:custGeom>
              <a:avLst/>
              <a:gdLst/>
              <a:ahLst/>
              <a:cxnLst/>
              <a:rect l="l" t="t" r="r" b="b"/>
              <a:pathLst>
                <a:path w="3312159" h="1342389">
                  <a:moveTo>
                    <a:pt x="0" y="0"/>
                  </a:moveTo>
                  <a:lnTo>
                    <a:pt x="3311926" y="1342247"/>
                  </a:lnTo>
                </a:path>
              </a:pathLst>
            </a:custGeom>
            <a:ln w="3175">
              <a:solidFill>
                <a:srgbClr val="FF5000"/>
              </a:solidFill>
            </a:ln>
          </p:spPr>
          <p:txBody>
            <a:bodyPr wrap="square" lIns="0" tIns="0" rIns="0" bIns="0" rtlCol="0"/>
            <a:lstStyle/>
            <a:p>
              <a:endParaRPr>
                <a:latin typeface="+mj-lt"/>
              </a:endParaRPr>
            </a:p>
          </p:txBody>
        </p:sp>
        <p:sp>
          <p:nvSpPr>
            <p:cNvPr id="68" name="object 67">
              <a:extLst>
                <a:ext uri="{FF2B5EF4-FFF2-40B4-BE49-F238E27FC236}">
                  <a16:creationId xmlns:a16="http://schemas.microsoft.com/office/drawing/2014/main" id="{FB44F400-777E-4967-BFE9-26CD6776EDF5}"/>
                </a:ext>
              </a:extLst>
            </p:cNvPr>
            <p:cNvSpPr/>
            <p:nvPr/>
          </p:nvSpPr>
          <p:spPr>
            <a:xfrm>
              <a:off x="9848965" y="3751308"/>
              <a:ext cx="941705" cy="1255395"/>
            </a:xfrm>
            <a:custGeom>
              <a:avLst/>
              <a:gdLst/>
              <a:ahLst/>
              <a:cxnLst/>
              <a:rect l="l" t="t" r="r" b="b"/>
              <a:pathLst>
                <a:path w="941704" h="1255395">
                  <a:moveTo>
                    <a:pt x="0" y="0"/>
                  </a:moveTo>
                  <a:lnTo>
                    <a:pt x="941283" y="1255056"/>
                  </a:lnTo>
                </a:path>
              </a:pathLst>
            </a:custGeom>
            <a:ln w="3175">
              <a:solidFill>
                <a:srgbClr val="FF5000"/>
              </a:solidFill>
            </a:ln>
          </p:spPr>
          <p:txBody>
            <a:bodyPr wrap="square" lIns="0" tIns="0" rIns="0" bIns="0" rtlCol="0"/>
            <a:lstStyle/>
            <a:p>
              <a:endParaRPr>
                <a:latin typeface="+mj-lt"/>
              </a:endParaRPr>
            </a:p>
          </p:txBody>
        </p:sp>
        <p:sp>
          <p:nvSpPr>
            <p:cNvPr id="69" name="object 68">
              <a:extLst>
                <a:ext uri="{FF2B5EF4-FFF2-40B4-BE49-F238E27FC236}">
                  <a16:creationId xmlns:a16="http://schemas.microsoft.com/office/drawing/2014/main" id="{417593C1-545A-4FF0-8047-9DB0F3EF0EAB}"/>
                </a:ext>
              </a:extLst>
            </p:cNvPr>
            <p:cNvSpPr/>
            <p:nvPr/>
          </p:nvSpPr>
          <p:spPr>
            <a:xfrm>
              <a:off x="8314998" y="4291694"/>
              <a:ext cx="2475865" cy="715010"/>
            </a:xfrm>
            <a:custGeom>
              <a:avLst/>
              <a:gdLst/>
              <a:ahLst/>
              <a:cxnLst/>
              <a:rect l="l" t="t" r="r" b="b"/>
              <a:pathLst>
                <a:path w="2475865" h="715010">
                  <a:moveTo>
                    <a:pt x="2475250" y="714670"/>
                  </a:moveTo>
                  <a:lnTo>
                    <a:pt x="0" y="0"/>
                  </a:lnTo>
                </a:path>
              </a:pathLst>
            </a:custGeom>
            <a:ln w="3175">
              <a:solidFill>
                <a:srgbClr val="FF5000"/>
              </a:solidFill>
            </a:ln>
          </p:spPr>
          <p:txBody>
            <a:bodyPr wrap="square" lIns="0" tIns="0" rIns="0" bIns="0" rtlCol="0"/>
            <a:lstStyle/>
            <a:p>
              <a:endParaRPr>
                <a:latin typeface="+mj-lt"/>
              </a:endParaRPr>
            </a:p>
          </p:txBody>
        </p:sp>
        <p:sp>
          <p:nvSpPr>
            <p:cNvPr id="70" name="object 69">
              <a:extLst>
                <a:ext uri="{FF2B5EF4-FFF2-40B4-BE49-F238E27FC236}">
                  <a16:creationId xmlns:a16="http://schemas.microsoft.com/office/drawing/2014/main" id="{E3B0F2BC-BA34-4E37-9A02-2E3BA1B458E7}"/>
                </a:ext>
              </a:extLst>
            </p:cNvPr>
            <p:cNvSpPr/>
            <p:nvPr/>
          </p:nvSpPr>
          <p:spPr>
            <a:xfrm>
              <a:off x="6537008" y="2409122"/>
              <a:ext cx="1778000" cy="1882775"/>
            </a:xfrm>
            <a:custGeom>
              <a:avLst/>
              <a:gdLst/>
              <a:ahLst/>
              <a:cxnLst/>
              <a:rect l="l" t="t" r="r" b="b"/>
              <a:pathLst>
                <a:path w="1778000" h="1882775">
                  <a:moveTo>
                    <a:pt x="1777989" y="1882572"/>
                  </a:moveTo>
                  <a:lnTo>
                    <a:pt x="0" y="0"/>
                  </a:lnTo>
                </a:path>
              </a:pathLst>
            </a:custGeom>
            <a:ln w="3175">
              <a:solidFill>
                <a:srgbClr val="FF5000"/>
              </a:solidFill>
            </a:ln>
          </p:spPr>
          <p:txBody>
            <a:bodyPr wrap="square" lIns="0" tIns="0" rIns="0" bIns="0" rtlCol="0"/>
            <a:lstStyle/>
            <a:p>
              <a:endParaRPr>
                <a:latin typeface="+mj-lt"/>
              </a:endParaRPr>
            </a:p>
          </p:txBody>
        </p:sp>
        <p:sp>
          <p:nvSpPr>
            <p:cNvPr id="71" name="object 70">
              <a:extLst>
                <a:ext uri="{FF2B5EF4-FFF2-40B4-BE49-F238E27FC236}">
                  <a16:creationId xmlns:a16="http://schemas.microsoft.com/office/drawing/2014/main" id="{E5F62D2B-E69C-489C-A6AA-A40159C8CB78}"/>
                </a:ext>
              </a:extLst>
            </p:cNvPr>
            <p:cNvSpPr/>
            <p:nvPr/>
          </p:nvSpPr>
          <p:spPr>
            <a:xfrm>
              <a:off x="6537008" y="2409091"/>
              <a:ext cx="4253230" cy="2597785"/>
            </a:xfrm>
            <a:custGeom>
              <a:avLst/>
              <a:gdLst/>
              <a:ahLst/>
              <a:cxnLst/>
              <a:rect l="l" t="t" r="r" b="b"/>
              <a:pathLst>
                <a:path w="4253230" h="2597785">
                  <a:moveTo>
                    <a:pt x="0" y="0"/>
                  </a:moveTo>
                  <a:lnTo>
                    <a:pt x="4253209" y="2597273"/>
                  </a:lnTo>
                </a:path>
              </a:pathLst>
            </a:custGeom>
            <a:ln w="3175">
              <a:solidFill>
                <a:srgbClr val="FF5000"/>
              </a:solidFill>
            </a:ln>
          </p:spPr>
          <p:txBody>
            <a:bodyPr wrap="square" lIns="0" tIns="0" rIns="0" bIns="0" rtlCol="0"/>
            <a:lstStyle/>
            <a:p>
              <a:endParaRPr>
                <a:latin typeface="+mj-lt"/>
              </a:endParaRPr>
            </a:p>
          </p:txBody>
        </p:sp>
        <p:sp>
          <p:nvSpPr>
            <p:cNvPr id="72" name="object 71">
              <a:extLst>
                <a:ext uri="{FF2B5EF4-FFF2-40B4-BE49-F238E27FC236}">
                  <a16:creationId xmlns:a16="http://schemas.microsoft.com/office/drawing/2014/main" id="{25AD94FF-4912-415E-94EB-FD6900311696}"/>
                </a:ext>
              </a:extLst>
            </p:cNvPr>
            <p:cNvSpPr/>
            <p:nvPr/>
          </p:nvSpPr>
          <p:spPr>
            <a:xfrm>
              <a:off x="8303386" y="3751308"/>
              <a:ext cx="1545590" cy="523240"/>
            </a:xfrm>
            <a:custGeom>
              <a:avLst/>
              <a:gdLst/>
              <a:ahLst/>
              <a:cxnLst/>
              <a:rect l="l" t="t" r="r" b="b"/>
              <a:pathLst>
                <a:path w="1545590" h="523239">
                  <a:moveTo>
                    <a:pt x="0" y="522942"/>
                  </a:moveTo>
                  <a:lnTo>
                    <a:pt x="1545549" y="0"/>
                  </a:lnTo>
                </a:path>
              </a:pathLst>
            </a:custGeom>
            <a:ln w="3175">
              <a:solidFill>
                <a:srgbClr val="FF5000"/>
              </a:solidFill>
            </a:ln>
          </p:spPr>
          <p:txBody>
            <a:bodyPr wrap="square" lIns="0" tIns="0" rIns="0" bIns="0" rtlCol="0"/>
            <a:lstStyle/>
            <a:p>
              <a:endParaRPr>
                <a:latin typeface="+mj-lt"/>
              </a:endParaRPr>
            </a:p>
          </p:txBody>
        </p:sp>
        <p:sp>
          <p:nvSpPr>
            <p:cNvPr id="73" name="object 53">
              <a:extLst>
                <a:ext uri="{FF2B5EF4-FFF2-40B4-BE49-F238E27FC236}">
                  <a16:creationId xmlns:a16="http://schemas.microsoft.com/office/drawing/2014/main" id="{8E45B76D-F490-4ADF-8A41-34EA0DE7427F}"/>
                </a:ext>
              </a:extLst>
            </p:cNvPr>
            <p:cNvSpPr/>
            <p:nvPr/>
          </p:nvSpPr>
          <p:spPr>
            <a:xfrm>
              <a:off x="10964965" y="5939240"/>
              <a:ext cx="331470" cy="261620"/>
            </a:xfrm>
            <a:custGeom>
              <a:avLst/>
              <a:gdLst/>
              <a:ahLst/>
              <a:cxnLst/>
              <a:rect l="l" t="t" r="r" b="b"/>
              <a:pathLst>
                <a:path w="331470" h="261620">
                  <a:moveTo>
                    <a:pt x="0" y="261461"/>
                  </a:moveTo>
                  <a:lnTo>
                    <a:pt x="331183" y="261461"/>
                  </a:lnTo>
                  <a:lnTo>
                    <a:pt x="331183" y="0"/>
                  </a:lnTo>
                  <a:lnTo>
                    <a:pt x="0" y="0"/>
                  </a:lnTo>
                  <a:lnTo>
                    <a:pt x="0" y="261461"/>
                  </a:lnTo>
                  <a:close/>
                </a:path>
              </a:pathLst>
            </a:custGeom>
            <a:solidFill>
              <a:srgbClr val="703A96"/>
            </a:solidFill>
          </p:spPr>
          <p:txBody>
            <a:bodyPr wrap="square" lIns="0" tIns="0" rIns="0" bIns="0" rtlCol="0"/>
            <a:lstStyle/>
            <a:p>
              <a:endParaRPr>
                <a:latin typeface="+mj-lt"/>
              </a:endParaRPr>
            </a:p>
          </p:txBody>
        </p:sp>
        <p:sp>
          <p:nvSpPr>
            <p:cNvPr id="74" name="object 54">
              <a:extLst>
                <a:ext uri="{FF2B5EF4-FFF2-40B4-BE49-F238E27FC236}">
                  <a16:creationId xmlns:a16="http://schemas.microsoft.com/office/drawing/2014/main" id="{6BA25509-5B37-4FF8-8B9D-B21F5C0A184B}"/>
                </a:ext>
              </a:extLst>
            </p:cNvPr>
            <p:cNvSpPr/>
            <p:nvPr/>
          </p:nvSpPr>
          <p:spPr>
            <a:xfrm>
              <a:off x="11296161" y="5852086"/>
              <a:ext cx="87630" cy="348615"/>
            </a:xfrm>
            <a:custGeom>
              <a:avLst/>
              <a:gdLst/>
              <a:ahLst/>
              <a:cxnLst/>
              <a:rect l="l" t="t" r="r" b="b"/>
              <a:pathLst>
                <a:path w="87629" h="348614">
                  <a:moveTo>
                    <a:pt x="87172" y="0"/>
                  </a:moveTo>
                  <a:lnTo>
                    <a:pt x="0" y="87154"/>
                  </a:lnTo>
                  <a:lnTo>
                    <a:pt x="0" y="348627"/>
                  </a:lnTo>
                  <a:lnTo>
                    <a:pt x="87172" y="261472"/>
                  </a:lnTo>
                  <a:lnTo>
                    <a:pt x="87172" y="0"/>
                  </a:lnTo>
                  <a:close/>
                </a:path>
              </a:pathLst>
            </a:custGeom>
            <a:solidFill>
              <a:srgbClr val="5A2C81"/>
            </a:solidFill>
          </p:spPr>
          <p:txBody>
            <a:bodyPr wrap="square" lIns="0" tIns="0" rIns="0" bIns="0" rtlCol="0"/>
            <a:lstStyle/>
            <a:p>
              <a:endParaRPr>
                <a:latin typeface="+mj-lt"/>
              </a:endParaRPr>
            </a:p>
          </p:txBody>
        </p:sp>
        <p:sp>
          <p:nvSpPr>
            <p:cNvPr id="75" name="object 56">
              <a:extLst>
                <a:ext uri="{FF2B5EF4-FFF2-40B4-BE49-F238E27FC236}">
                  <a16:creationId xmlns:a16="http://schemas.microsoft.com/office/drawing/2014/main" id="{DA3CFADB-4B3B-473B-8274-EC3A9FF8CA9C}"/>
                </a:ext>
              </a:extLst>
            </p:cNvPr>
            <p:cNvSpPr/>
            <p:nvPr/>
          </p:nvSpPr>
          <p:spPr>
            <a:xfrm>
              <a:off x="10964965" y="5852086"/>
              <a:ext cx="418465" cy="348615"/>
            </a:xfrm>
            <a:custGeom>
              <a:avLst/>
              <a:gdLst/>
              <a:ahLst/>
              <a:cxnLst/>
              <a:rect l="l" t="t" r="r" b="b"/>
              <a:pathLst>
                <a:path w="418465" h="348614">
                  <a:moveTo>
                    <a:pt x="0" y="87154"/>
                  </a:moveTo>
                  <a:lnTo>
                    <a:pt x="87142" y="0"/>
                  </a:lnTo>
                  <a:lnTo>
                    <a:pt x="418337" y="0"/>
                  </a:lnTo>
                  <a:lnTo>
                    <a:pt x="418337" y="261472"/>
                  </a:lnTo>
                  <a:lnTo>
                    <a:pt x="331195" y="348627"/>
                  </a:lnTo>
                  <a:lnTo>
                    <a:pt x="0" y="348627"/>
                  </a:lnTo>
                  <a:lnTo>
                    <a:pt x="0" y="87154"/>
                  </a:lnTo>
                  <a:close/>
                </a:path>
              </a:pathLst>
            </a:custGeom>
            <a:ln w="12191">
              <a:solidFill>
                <a:srgbClr val="703A96"/>
              </a:solidFill>
            </a:ln>
          </p:spPr>
          <p:txBody>
            <a:bodyPr wrap="square" lIns="0" tIns="0" rIns="0" bIns="0" rtlCol="0"/>
            <a:lstStyle/>
            <a:p>
              <a:endParaRPr>
                <a:latin typeface="+mj-lt"/>
              </a:endParaRPr>
            </a:p>
          </p:txBody>
        </p:sp>
        <p:sp>
          <p:nvSpPr>
            <p:cNvPr id="76" name="object 65">
              <a:extLst>
                <a:ext uri="{FF2B5EF4-FFF2-40B4-BE49-F238E27FC236}">
                  <a16:creationId xmlns:a16="http://schemas.microsoft.com/office/drawing/2014/main" id="{311C5984-3D96-4968-99ED-B2BB7DC880F4}"/>
                </a:ext>
              </a:extLst>
            </p:cNvPr>
            <p:cNvSpPr txBox="1"/>
            <p:nvPr/>
          </p:nvSpPr>
          <p:spPr>
            <a:xfrm>
              <a:off x="11410315" y="5890642"/>
              <a:ext cx="629285" cy="169277"/>
            </a:xfrm>
            <a:prstGeom prst="rect">
              <a:avLst/>
            </a:prstGeom>
          </p:spPr>
          <p:txBody>
            <a:bodyPr vert="horz" wrap="square" lIns="0" tIns="0" rIns="0" bIns="0" rtlCol="0">
              <a:spAutoFit/>
            </a:bodyPr>
            <a:lstStyle/>
            <a:p>
              <a:pPr marL="12700">
                <a:lnSpc>
                  <a:spcPct val="100000"/>
                </a:lnSpc>
              </a:pPr>
              <a:r>
                <a:rPr sz="1100" spc="10" dirty="0">
                  <a:solidFill>
                    <a:srgbClr val="5B308D"/>
                  </a:solidFill>
                  <a:latin typeface="+mj-lt"/>
                  <a:cs typeface="Arial Unicode MS"/>
                </a:rPr>
                <a:t>1</a:t>
              </a:r>
              <a:r>
                <a:rPr lang="en-US" sz="1100" spc="10" dirty="0">
                  <a:solidFill>
                    <a:srgbClr val="5B308D"/>
                  </a:solidFill>
                  <a:latin typeface="+mj-lt"/>
                  <a:cs typeface="Arial Unicode MS"/>
                </a:rPr>
                <a:t>,</a:t>
              </a:r>
              <a:r>
                <a:rPr sz="1100" spc="10" dirty="0">
                  <a:solidFill>
                    <a:srgbClr val="5B308D"/>
                  </a:solidFill>
                  <a:latin typeface="+mj-lt"/>
                  <a:cs typeface="Arial Unicode MS"/>
                </a:rPr>
                <a:t>500m</a:t>
              </a:r>
              <a:r>
                <a:rPr sz="975" spc="97" baseline="29914" dirty="0">
                  <a:solidFill>
                    <a:srgbClr val="5B308D"/>
                  </a:solidFill>
                  <a:latin typeface="+mj-lt"/>
                  <a:cs typeface="Arial Narrow"/>
                </a:rPr>
                <a:t>2</a:t>
              </a:r>
              <a:endParaRPr sz="975" baseline="29914" dirty="0">
                <a:latin typeface="+mj-lt"/>
                <a:cs typeface="Arial Narrow"/>
              </a:endParaRPr>
            </a:p>
          </p:txBody>
        </p:sp>
        <p:sp>
          <p:nvSpPr>
            <p:cNvPr id="77" name="object 67">
              <a:extLst>
                <a:ext uri="{FF2B5EF4-FFF2-40B4-BE49-F238E27FC236}">
                  <a16:creationId xmlns:a16="http://schemas.microsoft.com/office/drawing/2014/main" id="{08A224BB-CE56-44A0-A069-5EBAF1895A3C}"/>
                </a:ext>
              </a:extLst>
            </p:cNvPr>
            <p:cNvSpPr/>
            <p:nvPr/>
          </p:nvSpPr>
          <p:spPr>
            <a:xfrm>
              <a:off x="10786612" y="4999016"/>
              <a:ext cx="184181" cy="915067"/>
            </a:xfrm>
            <a:custGeom>
              <a:avLst/>
              <a:gdLst/>
              <a:ahLst/>
              <a:cxnLst/>
              <a:rect l="l" t="t" r="r" b="b"/>
              <a:pathLst>
                <a:path w="941704" h="1255395">
                  <a:moveTo>
                    <a:pt x="0" y="0"/>
                  </a:moveTo>
                  <a:lnTo>
                    <a:pt x="941283" y="1255056"/>
                  </a:lnTo>
                </a:path>
              </a:pathLst>
            </a:custGeom>
            <a:ln w="3175">
              <a:solidFill>
                <a:srgbClr val="FF5000"/>
              </a:solidFill>
            </a:ln>
          </p:spPr>
          <p:txBody>
            <a:bodyPr wrap="square" lIns="0" tIns="0" rIns="0" bIns="0" rtlCol="0"/>
            <a:lstStyle/>
            <a:p>
              <a:endParaRPr>
                <a:latin typeface="+mj-lt"/>
              </a:endParaRPr>
            </a:p>
          </p:txBody>
        </p:sp>
        <p:sp>
          <p:nvSpPr>
            <p:cNvPr id="78" name="object 67">
              <a:extLst>
                <a:ext uri="{FF2B5EF4-FFF2-40B4-BE49-F238E27FC236}">
                  <a16:creationId xmlns:a16="http://schemas.microsoft.com/office/drawing/2014/main" id="{43743D0C-7C45-4C85-A945-0222A103C509}"/>
                </a:ext>
              </a:extLst>
            </p:cNvPr>
            <p:cNvSpPr/>
            <p:nvPr/>
          </p:nvSpPr>
          <p:spPr>
            <a:xfrm>
              <a:off x="9848965" y="3776639"/>
              <a:ext cx="1151869" cy="2171804"/>
            </a:xfrm>
            <a:custGeom>
              <a:avLst/>
              <a:gdLst/>
              <a:ahLst/>
              <a:cxnLst/>
              <a:rect l="l" t="t" r="r" b="b"/>
              <a:pathLst>
                <a:path w="941704" h="1255395">
                  <a:moveTo>
                    <a:pt x="0" y="0"/>
                  </a:moveTo>
                  <a:lnTo>
                    <a:pt x="941283" y="1255056"/>
                  </a:lnTo>
                </a:path>
              </a:pathLst>
            </a:custGeom>
            <a:ln w="3175">
              <a:solidFill>
                <a:srgbClr val="FF5000"/>
              </a:solidFill>
            </a:ln>
          </p:spPr>
          <p:txBody>
            <a:bodyPr wrap="square" lIns="0" tIns="0" rIns="0" bIns="0" rtlCol="0"/>
            <a:lstStyle/>
            <a:p>
              <a:endParaRPr>
                <a:latin typeface="+mj-lt"/>
              </a:endParaRPr>
            </a:p>
          </p:txBody>
        </p:sp>
        <p:sp>
          <p:nvSpPr>
            <p:cNvPr id="79" name="object 67">
              <a:extLst>
                <a:ext uri="{FF2B5EF4-FFF2-40B4-BE49-F238E27FC236}">
                  <a16:creationId xmlns:a16="http://schemas.microsoft.com/office/drawing/2014/main" id="{71242E61-4F09-45F2-9B34-C949753237E2}"/>
                </a:ext>
              </a:extLst>
            </p:cNvPr>
            <p:cNvSpPr/>
            <p:nvPr/>
          </p:nvSpPr>
          <p:spPr>
            <a:xfrm>
              <a:off x="6580723" y="2439938"/>
              <a:ext cx="4391598" cy="3458690"/>
            </a:xfrm>
            <a:custGeom>
              <a:avLst/>
              <a:gdLst/>
              <a:ahLst/>
              <a:cxnLst/>
              <a:rect l="l" t="t" r="r" b="b"/>
              <a:pathLst>
                <a:path w="941704" h="1255395">
                  <a:moveTo>
                    <a:pt x="0" y="0"/>
                  </a:moveTo>
                  <a:lnTo>
                    <a:pt x="941283" y="1255056"/>
                  </a:lnTo>
                </a:path>
              </a:pathLst>
            </a:custGeom>
            <a:ln w="3175">
              <a:solidFill>
                <a:srgbClr val="FF5000"/>
              </a:solidFill>
            </a:ln>
          </p:spPr>
          <p:txBody>
            <a:bodyPr wrap="square" lIns="0" tIns="0" rIns="0" bIns="0" rtlCol="0"/>
            <a:lstStyle/>
            <a:p>
              <a:endParaRPr>
                <a:latin typeface="+mj-lt"/>
              </a:endParaRPr>
            </a:p>
          </p:txBody>
        </p:sp>
      </p:grpSp>
      <p:sp>
        <p:nvSpPr>
          <p:cNvPr id="80" name="object 7">
            <a:extLst>
              <a:ext uri="{FF2B5EF4-FFF2-40B4-BE49-F238E27FC236}">
                <a16:creationId xmlns:a16="http://schemas.microsoft.com/office/drawing/2014/main" id="{9149BEE6-117A-45A5-B611-E78FC7570FD9}"/>
              </a:ext>
            </a:extLst>
          </p:cNvPr>
          <p:cNvSpPr txBox="1"/>
          <p:nvPr/>
        </p:nvSpPr>
        <p:spPr>
          <a:xfrm>
            <a:off x="1317008" y="1147863"/>
            <a:ext cx="2376599" cy="315471"/>
          </a:xfrm>
          <a:prstGeom prst="rect">
            <a:avLst/>
          </a:prstGeom>
        </p:spPr>
        <p:txBody>
          <a:bodyPr vert="horz" wrap="square" lIns="0" tIns="0" rIns="0" bIns="0" rtlCol="0">
            <a:spAutoFit/>
          </a:bodyPr>
          <a:lstStyle/>
          <a:p>
            <a:pPr marL="12700">
              <a:lnSpc>
                <a:spcPct val="100000"/>
              </a:lnSpc>
            </a:pPr>
            <a:r>
              <a:rPr lang="en-US" sz="2000" b="1" dirty="0">
                <a:solidFill>
                  <a:srgbClr val="FF5000"/>
                </a:solidFill>
                <a:latin typeface="+mj-lt"/>
                <a:cs typeface="Arial Narrow"/>
              </a:rPr>
              <a:t>Global Network</a:t>
            </a:r>
            <a:endParaRPr sz="2000" dirty="0">
              <a:latin typeface="+mj-lt"/>
              <a:cs typeface="Arial Narrow"/>
            </a:endParaRPr>
          </a:p>
        </p:txBody>
      </p:sp>
      <p:sp>
        <p:nvSpPr>
          <p:cNvPr id="81" name="Rectangle 80">
            <a:extLst>
              <a:ext uri="{FF2B5EF4-FFF2-40B4-BE49-F238E27FC236}">
                <a16:creationId xmlns:a16="http://schemas.microsoft.com/office/drawing/2014/main" id="{8C4712FA-1F4F-4E6C-802E-97456B210740}"/>
              </a:ext>
            </a:extLst>
          </p:cNvPr>
          <p:cNvSpPr/>
          <p:nvPr/>
        </p:nvSpPr>
        <p:spPr>
          <a:xfrm>
            <a:off x="6371994" y="5363738"/>
            <a:ext cx="4705814" cy="124470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err="1">
              <a:ln>
                <a:noFill/>
              </a:ln>
              <a:solidFill>
                <a:srgbClr val="000000"/>
              </a:solidFill>
              <a:effectLst/>
              <a:uLnTx/>
              <a:uFillTx/>
              <a:latin typeface="Calibri"/>
              <a:ea typeface="+mn-ea"/>
              <a:cs typeface="+mn-cs"/>
            </a:endParaRPr>
          </a:p>
        </p:txBody>
      </p:sp>
      <p:sp>
        <p:nvSpPr>
          <p:cNvPr id="82" name="TextBox 81">
            <a:extLst>
              <a:ext uri="{FF2B5EF4-FFF2-40B4-BE49-F238E27FC236}">
                <a16:creationId xmlns:a16="http://schemas.microsoft.com/office/drawing/2014/main" id="{1B902B5C-68A5-48EE-857F-C6D98E43D7D3}"/>
              </a:ext>
            </a:extLst>
          </p:cNvPr>
          <p:cNvSpPr txBox="1"/>
          <p:nvPr/>
        </p:nvSpPr>
        <p:spPr>
          <a:xfrm>
            <a:off x="6486372" y="5369074"/>
            <a:ext cx="4477059" cy="1184940"/>
          </a:xfrm>
          <a:prstGeom prst="rect">
            <a:avLst/>
          </a:prstGeom>
          <a:noFill/>
        </p:spPr>
        <p:txBody>
          <a:bodyPr wrap="square" rtlCol="0">
            <a:spAutoFit/>
          </a:bodyPr>
          <a:lstStyle/>
          <a:p>
            <a:pPr marL="298450" lvl="0" indent="-285750">
              <a:spcAft>
                <a:spcPts val="600"/>
              </a:spcAft>
              <a:buClr>
                <a:prstClr val="white"/>
              </a:buClr>
              <a:buFont typeface="Arial" panose="020B0604020202020204" pitchFamily="34" charset="0"/>
              <a:buChar char="•"/>
              <a:tabLst>
                <a:tab pos="173355" algn="l"/>
              </a:tabLst>
              <a:defRPr/>
            </a:pPr>
            <a:r>
              <a:rPr lang="en-US" sz="1400" dirty="0">
                <a:solidFill>
                  <a:prstClr val="white"/>
                </a:solidFill>
                <a:latin typeface="Calibri"/>
                <a:cs typeface="Ubuntu"/>
              </a:rPr>
              <a:t>Containers</a:t>
            </a:r>
          </a:p>
          <a:p>
            <a:pPr marL="298450" lvl="0" indent="-285750">
              <a:spcAft>
                <a:spcPts val="600"/>
              </a:spcAft>
              <a:buClr>
                <a:prstClr val="white"/>
              </a:buClr>
              <a:buFont typeface="Arial" panose="020B0604020202020204" pitchFamily="34" charset="0"/>
              <a:buChar char="•"/>
              <a:tabLst>
                <a:tab pos="173355" algn="l"/>
              </a:tabLst>
              <a:defRPr/>
            </a:pPr>
            <a:r>
              <a:rPr lang="en-US" sz="1400" dirty="0">
                <a:solidFill>
                  <a:prstClr val="white"/>
                </a:solidFill>
                <a:latin typeface="Calibri"/>
                <a:cs typeface="Ubuntu"/>
              </a:rPr>
              <a:t>Heavy Lifts (Oversized Cargo)</a:t>
            </a:r>
          </a:p>
          <a:p>
            <a:pPr marL="298450" lvl="0" indent="-285750">
              <a:spcAft>
                <a:spcPts val="600"/>
              </a:spcAft>
              <a:buClr>
                <a:prstClr val="white"/>
              </a:buClr>
              <a:buFont typeface="Arial" panose="020B0604020202020204" pitchFamily="34" charset="0"/>
              <a:buChar char="•"/>
              <a:tabLst>
                <a:tab pos="173355" algn="l"/>
              </a:tabLst>
              <a:defRPr/>
            </a:pPr>
            <a:r>
              <a:rPr lang="en-US" sz="1400" dirty="0">
                <a:solidFill>
                  <a:prstClr val="white"/>
                </a:solidFill>
                <a:latin typeface="Calibri"/>
                <a:cs typeface="Ubuntu"/>
              </a:rPr>
              <a:t>Break Bulk Cargo</a:t>
            </a:r>
          </a:p>
          <a:p>
            <a:pPr marL="298450" lvl="0" indent="-285750">
              <a:spcAft>
                <a:spcPts val="600"/>
              </a:spcAft>
              <a:buClr>
                <a:prstClr val="white"/>
              </a:buClr>
              <a:buFont typeface="Arial" panose="020B0604020202020204" pitchFamily="34" charset="0"/>
              <a:buChar char="•"/>
              <a:tabLst>
                <a:tab pos="173355" algn="l"/>
              </a:tabLst>
              <a:defRPr/>
            </a:pPr>
            <a:r>
              <a:rPr lang="en-US" sz="1400" dirty="0">
                <a:solidFill>
                  <a:prstClr val="white"/>
                </a:solidFill>
                <a:latin typeface="Calibri"/>
                <a:cs typeface="Ubuntu"/>
              </a:rPr>
              <a:t>Roll-on / Roll-off Services</a:t>
            </a:r>
            <a:endParaRPr lang="en-GB" sz="1400" dirty="0">
              <a:solidFill>
                <a:prstClr val="white"/>
              </a:solidFill>
              <a:latin typeface="Calibri"/>
              <a:cs typeface="Ubuntu"/>
            </a:endParaRPr>
          </a:p>
        </p:txBody>
      </p:sp>
      <p:cxnSp>
        <p:nvCxnSpPr>
          <p:cNvPr id="6" name="Straight Connector 5">
            <a:extLst>
              <a:ext uri="{FF2B5EF4-FFF2-40B4-BE49-F238E27FC236}">
                <a16:creationId xmlns:a16="http://schemas.microsoft.com/office/drawing/2014/main" id="{0341336B-C45C-4178-8274-946D7A55FB8B}"/>
              </a:ext>
            </a:extLst>
          </p:cNvPr>
          <p:cNvCxnSpPr/>
          <p:nvPr/>
        </p:nvCxnSpPr>
        <p:spPr>
          <a:xfrm>
            <a:off x="5486400" y="1323312"/>
            <a:ext cx="0" cy="5285130"/>
          </a:xfrm>
          <a:prstGeom prst="line">
            <a:avLst/>
          </a:prstGeom>
          <a:ln w="3175" cmpd="sng">
            <a:solidFill>
              <a:srgbClr val="F85420"/>
            </a:solidFill>
            <a:prstDash val="dash"/>
          </a:ln>
          <a:effectLst/>
        </p:spPr>
        <p:style>
          <a:lnRef idx="2">
            <a:schemeClr val="accent1"/>
          </a:lnRef>
          <a:fillRef idx="0">
            <a:schemeClr val="accent1"/>
          </a:fillRef>
          <a:effectRef idx="1">
            <a:schemeClr val="accent1"/>
          </a:effectRef>
          <a:fontRef idx="minor">
            <a:schemeClr val="tx1"/>
          </a:fontRef>
        </p:style>
      </p:cxnSp>
      <p:sp>
        <p:nvSpPr>
          <p:cNvPr id="83" name="object 7">
            <a:extLst>
              <a:ext uri="{FF2B5EF4-FFF2-40B4-BE49-F238E27FC236}">
                <a16:creationId xmlns:a16="http://schemas.microsoft.com/office/drawing/2014/main" id="{76E2C223-E273-4FAA-A8C7-1F2AED60640F}"/>
              </a:ext>
            </a:extLst>
          </p:cNvPr>
          <p:cNvSpPr txBox="1"/>
          <p:nvPr/>
        </p:nvSpPr>
        <p:spPr>
          <a:xfrm>
            <a:off x="7454003" y="4828732"/>
            <a:ext cx="2541796" cy="307777"/>
          </a:xfrm>
          <a:prstGeom prst="rect">
            <a:avLst/>
          </a:prstGeom>
        </p:spPr>
        <p:txBody>
          <a:bodyPr vert="horz" wrap="square" lIns="0" tIns="0" rIns="0" bIns="0" rtlCol="0">
            <a:spAutoFit/>
          </a:bodyPr>
          <a:lstStyle>
            <a:defPPr>
              <a:defRPr lang="en-US"/>
            </a:defPPr>
            <a:lvl1pPr marL="12700">
              <a:lnSpc>
                <a:spcPct val="100000"/>
              </a:lnSpc>
              <a:defRPr sz="2000" b="1">
                <a:solidFill>
                  <a:srgbClr val="FF5000"/>
                </a:solidFill>
                <a:latin typeface="+mj-lt"/>
                <a:cs typeface="Arial Narrow"/>
              </a:defRPr>
            </a:lvl1pPr>
          </a:lstStyle>
          <a:p>
            <a:r>
              <a:rPr lang="en-US" dirty="0"/>
              <a:t>Land Transport Services</a:t>
            </a:r>
            <a:endParaRPr dirty="0"/>
          </a:p>
        </p:txBody>
      </p:sp>
    </p:spTree>
    <p:extLst>
      <p:ext uri="{BB962C8B-B14F-4D97-AF65-F5344CB8AC3E}">
        <p14:creationId xmlns:p14="http://schemas.microsoft.com/office/powerpoint/2010/main" val="3645404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large white building&#10;&#10;Description generated with high confidence">
            <a:extLst>
              <a:ext uri="{FF2B5EF4-FFF2-40B4-BE49-F238E27FC236}">
                <a16:creationId xmlns:a16="http://schemas.microsoft.com/office/drawing/2014/main" id="{4DD5F8D0-D335-412F-A97B-05F7E5CB1C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16872" y="4115487"/>
            <a:ext cx="4475128" cy="2741016"/>
          </a:xfrm>
          <a:prstGeom prst="rect">
            <a:avLst/>
          </a:prstGeom>
        </p:spPr>
      </p:pic>
      <p:sp>
        <p:nvSpPr>
          <p:cNvPr id="23555" name="Title 4"/>
          <p:cNvSpPr>
            <a:spLocks noGrp="1"/>
          </p:cNvSpPr>
          <p:nvPr>
            <p:ph type="title"/>
          </p:nvPr>
        </p:nvSpPr>
        <p:spPr>
          <a:xfrm>
            <a:off x="381000" y="228601"/>
            <a:ext cx="8737600" cy="968375"/>
          </a:xfrm>
        </p:spPr>
        <p:txBody>
          <a:bodyPr/>
          <a:lstStyle/>
          <a:p>
            <a:r>
              <a:rPr lang="en-US" sz="2800" dirty="0">
                <a:latin typeface="Calibri" charset="0"/>
                <a:ea typeface="ヒラギノ角ゴ Pro W3" charset="0"/>
              </a:rPr>
              <a:t>Maritime &amp; Logistics: Warehousing capabilities in Qatar</a:t>
            </a:r>
          </a:p>
        </p:txBody>
      </p:sp>
      <p:sp>
        <p:nvSpPr>
          <p:cNvPr id="23558" name="Slide Number Placeholder 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EDA0386-3DD4-4740-8C40-273CE20D5CE8}" type="slidenum">
              <a:rPr lang="en-US" sz="1200">
                <a:solidFill>
                  <a:srgbClr val="5C068C"/>
                </a:solidFill>
                <a:latin typeface="Calibri" charset="0"/>
                <a:cs typeface="Tahoma" charset="0"/>
              </a:rPr>
              <a:pPr eaLnBrk="1" hangingPunct="1"/>
              <a:t>11</a:t>
            </a:fld>
            <a:endParaRPr lang="en-US" sz="1200" dirty="0">
              <a:solidFill>
                <a:srgbClr val="5C068C"/>
              </a:solidFill>
              <a:latin typeface="Calibri" charset="0"/>
              <a:cs typeface="Tahoma" charset="0"/>
            </a:endParaRPr>
          </a:p>
        </p:txBody>
      </p:sp>
      <p:sp>
        <p:nvSpPr>
          <p:cNvPr id="21" name="Rectangle 20">
            <a:extLst>
              <a:ext uri="{FF2B5EF4-FFF2-40B4-BE49-F238E27FC236}">
                <a16:creationId xmlns:a16="http://schemas.microsoft.com/office/drawing/2014/main" id="{0E9D9526-701E-491A-B30D-404654C162C9}"/>
              </a:ext>
            </a:extLst>
          </p:cNvPr>
          <p:cNvSpPr/>
          <p:nvPr/>
        </p:nvSpPr>
        <p:spPr>
          <a:xfrm>
            <a:off x="3899528" y="1196976"/>
            <a:ext cx="7835272" cy="2277547"/>
          </a:xfrm>
          <a:prstGeom prst="rect">
            <a:avLst/>
          </a:prstGeom>
        </p:spPr>
        <p:txBody>
          <a:bodyPr wrap="square">
            <a:spAutoFit/>
          </a:bodyPr>
          <a:lstStyle/>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Phase 1 was inaugurated in 2018, with a 35,000 sqm warehousing facility dedicated to temperature-controlled cargo</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Direct access to Qatar’s main transport routes</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Flexible warehouse, office and commercial space options available</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Superior building and finishing quality</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Benchmarked to international HSE standards</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Superior infrastructure without filtered gateways by road, for speed and efficiency</a:t>
            </a:r>
          </a:p>
          <a:p>
            <a:pPr marL="285750" indent="-285750">
              <a:spcAft>
                <a:spcPts val="600"/>
              </a:spcAft>
              <a:buClr>
                <a:srgbClr val="7030A0"/>
              </a:buClr>
              <a:buFont typeface="Wingdings" panose="05000000000000000000" pitchFamily="2" charset="2"/>
              <a:buChar char="§"/>
              <a:defRPr/>
            </a:pPr>
            <a:r>
              <a:rPr lang="en-US" sz="1400" dirty="0">
                <a:latin typeface="+mj-lt"/>
                <a:cs typeface="Segoe UI" panose="020B0502040204020203" pitchFamily="34" charset="0"/>
              </a:rPr>
              <a:t>Options for value-added services such as Frozen, Chilled and Ambient storage</a:t>
            </a:r>
          </a:p>
        </p:txBody>
      </p:sp>
      <p:pic>
        <p:nvPicPr>
          <p:cNvPr id="22" name="Picture 21" descr="A group of scaffolding&#10;&#10;Description generated with high confidence">
            <a:extLst>
              <a:ext uri="{FF2B5EF4-FFF2-40B4-BE49-F238E27FC236}">
                <a16:creationId xmlns:a16="http://schemas.microsoft.com/office/drawing/2014/main" id="{600D7979-9ADC-4D6A-B79B-A1442B51B3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115487"/>
            <a:ext cx="4114800" cy="2742514"/>
          </a:xfrm>
          <a:prstGeom prst="rect">
            <a:avLst/>
          </a:prstGeom>
        </p:spPr>
      </p:pic>
      <p:grpSp>
        <p:nvGrpSpPr>
          <p:cNvPr id="24" name="Group 23">
            <a:extLst>
              <a:ext uri="{FF2B5EF4-FFF2-40B4-BE49-F238E27FC236}">
                <a16:creationId xmlns:a16="http://schemas.microsoft.com/office/drawing/2014/main" id="{161A0B28-8082-4151-A4D8-8574C82F7F45}"/>
              </a:ext>
            </a:extLst>
          </p:cNvPr>
          <p:cNvGrpSpPr/>
          <p:nvPr/>
        </p:nvGrpSpPr>
        <p:grpSpPr>
          <a:xfrm>
            <a:off x="686398" y="1648089"/>
            <a:ext cx="2543388" cy="1393824"/>
            <a:chOff x="715040" y="2416767"/>
            <a:chExt cx="1433772" cy="707433"/>
          </a:xfrm>
        </p:grpSpPr>
        <p:pic>
          <p:nvPicPr>
            <p:cNvPr id="25" name="Picture 24" descr="A close up of a sign&#10;&#10;Description generated with very high confidence">
              <a:extLst>
                <a:ext uri="{FF2B5EF4-FFF2-40B4-BE49-F238E27FC236}">
                  <a16:creationId xmlns:a16="http://schemas.microsoft.com/office/drawing/2014/main" id="{FCD41F81-B4D6-4F38-B288-67314890FD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5470" y="2416767"/>
              <a:ext cx="1332913" cy="553159"/>
            </a:xfrm>
            <a:prstGeom prst="rect">
              <a:avLst/>
            </a:prstGeom>
          </p:spPr>
        </p:pic>
        <p:sp>
          <p:nvSpPr>
            <p:cNvPr id="26" name="Rectangle 25">
              <a:extLst>
                <a:ext uri="{FF2B5EF4-FFF2-40B4-BE49-F238E27FC236}">
                  <a16:creationId xmlns:a16="http://schemas.microsoft.com/office/drawing/2014/main" id="{025B6348-369D-4F2B-AC25-DDD4CD06F753}"/>
                </a:ext>
              </a:extLst>
            </p:cNvPr>
            <p:cNvSpPr/>
            <p:nvPr/>
          </p:nvSpPr>
          <p:spPr>
            <a:xfrm>
              <a:off x="715040" y="2796363"/>
              <a:ext cx="1433772" cy="327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buntu" panose="020B0504030602030204" pitchFamily="34" charset="0"/>
                </a:rPr>
                <a:t>Logistics City</a:t>
              </a:r>
            </a:p>
          </p:txBody>
        </p:sp>
      </p:grpSp>
      <p:pic>
        <p:nvPicPr>
          <p:cNvPr id="3" name="Picture 2" descr="A picture containing fence, indoor, building, floor&#10;&#10;Description generated with high confidence">
            <a:extLst>
              <a:ext uri="{FF2B5EF4-FFF2-40B4-BE49-F238E27FC236}">
                <a16:creationId xmlns:a16="http://schemas.microsoft.com/office/drawing/2014/main" id="{5C20CD02-6570-411F-9442-2E4B00724A1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85655" y="4115488"/>
            <a:ext cx="4123163" cy="2748088"/>
          </a:xfrm>
          <a:prstGeom prst="rect">
            <a:avLst/>
          </a:prstGeom>
        </p:spPr>
      </p:pic>
    </p:spTree>
    <p:extLst>
      <p:ext uri="{BB962C8B-B14F-4D97-AF65-F5344CB8AC3E}">
        <p14:creationId xmlns:p14="http://schemas.microsoft.com/office/powerpoint/2010/main" val="3440358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E3C26AF-91CD-43DC-AB26-D3E92BCC7D7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1" name="think-cell Slide" r:id="rId6" imgW="421" imgH="420" progId="TCLayout.ActiveDocument.1">
                  <p:embed/>
                </p:oleObj>
              </mc:Choice>
              <mc:Fallback>
                <p:oleObj name="think-cell Slide" r:id="rId6" imgW="421" imgH="420" progId="TCLayout.ActiveDocument.1">
                  <p:embed/>
                  <p:pic>
                    <p:nvPicPr>
                      <p:cNvPr id="5" name="Object 4" hidden="1">
                        <a:extLst>
                          <a:ext uri="{FF2B5EF4-FFF2-40B4-BE49-F238E27FC236}">
                            <a16:creationId xmlns:a16="http://schemas.microsoft.com/office/drawing/2014/main" id="{EE3C26AF-91CD-43DC-AB26-D3E92BCC7D7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3B6144F-F9F4-4EAA-8449-A7A2E6C85BEC}"/>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err="1">
              <a:ln>
                <a:noFill/>
              </a:ln>
              <a:solidFill>
                <a:srgbClr val="000000"/>
              </a:solidFill>
              <a:effectLst/>
              <a:uLnTx/>
              <a:uFillTx/>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23555" name="Title 4"/>
          <p:cNvSpPr>
            <a:spLocks noGrp="1"/>
          </p:cNvSpPr>
          <p:nvPr>
            <p:ph type="title"/>
          </p:nvPr>
        </p:nvSpPr>
        <p:spPr>
          <a:xfrm>
            <a:off x="304799" y="180538"/>
            <a:ext cx="9202299" cy="968375"/>
          </a:xfrm>
        </p:spPr>
        <p:txBody>
          <a:bodyPr/>
          <a:lstStyle/>
          <a:p>
            <a:r>
              <a:rPr lang="en-US" sz="2800" dirty="0">
                <a:latin typeface="Calibri" charset="0"/>
                <a:ea typeface="ヒラギノ角ゴ Pro W3" charset="0"/>
              </a:rPr>
              <a:t>Maritime and Logistics – Specialized services for Oil and Gas services</a:t>
            </a:r>
          </a:p>
        </p:txBody>
      </p:sp>
      <p:sp>
        <p:nvSpPr>
          <p:cNvPr id="8" name="Rectangle 7">
            <a:extLst>
              <a:ext uri="{FF2B5EF4-FFF2-40B4-BE49-F238E27FC236}">
                <a16:creationId xmlns:a16="http://schemas.microsoft.com/office/drawing/2014/main" id="{3A6875E6-2B8D-407B-B12E-A05AA555038A}"/>
              </a:ext>
            </a:extLst>
          </p:cNvPr>
          <p:cNvSpPr/>
          <p:nvPr/>
        </p:nvSpPr>
        <p:spPr>
          <a:xfrm>
            <a:off x="0" y="1149941"/>
            <a:ext cx="6019800" cy="182185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err="1">
              <a:ln>
                <a:noFill/>
              </a:ln>
              <a:solidFill>
                <a:srgbClr val="000000"/>
              </a:solidFill>
              <a:effectLst/>
              <a:uLnTx/>
              <a:uFillTx/>
              <a:latin typeface="Calibri"/>
              <a:ea typeface="+mn-ea"/>
              <a:cs typeface="+mn-cs"/>
            </a:endParaRPr>
          </a:p>
        </p:txBody>
      </p:sp>
      <p:sp>
        <p:nvSpPr>
          <p:cNvPr id="9" name="TextBox 8">
            <a:extLst>
              <a:ext uri="{FF2B5EF4-FFF2-40B4-BE49-F238E27FC236}">
                <a16:creationId xmlns:a16="http://schemas.microsoft.com/office/drawing/2014/main" id="{2A044E5E-3337-4FF3-9454-FA789D953A92}"/>
              </a:ext>
            </a:extLst>
          </p:cNvPr>
          <p:cNvSpPr txBox="1"/>
          <p:nvPr/>
        </p:nvSpPr>
        <p:spPr>
          <a:xfrm>
            <a:off x="158750" y="1196290"/>
            <a:ext cx="5556250" cy="1687641"/>
          </a:xfrm>
          <a:prstGeom prst="rect">
            <a:avLst/>
          </a:prstGeom>
          <a:noFill/>
        </p:spPr>
        <p:txBody>
          <a:bodyPr wrap="square" rtlCol="0">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5000"/>
                </a:solidFill>
                <a:effectLst/>
                <a:uLnTx/>
                <a:uFillTx/>
                <a:latin typeface="Calibri"/>
                <a:cs typeface="Ubuntu"/>
              </a:rPr>
              <a:t>Our Specialization</a:t>
            </a:r>
            <a:endParaRPr kumimoji="0" lang="en-US" sz="1800" b="0" i="0" u="none" strike="noStrike" kern="1200" cap="none" spc="0" normalizeH="0" baseline="0" noProof="0" dirty="0">
              <a:ln>
                <a:noFill/>
              </a:ln>
              <a:solidFill>
                <a:srgbClr val="000000"/>
              </a:solidFill>
              <a:effectLst/>
              <a:uLnTx/>
              <a:uFillTx/>
              <a:latin typeface="Calibri"/>
              <a:cs typeface="Ubuntu"/>
            </a:endParaRPr>
          </a:p>
          <a:p>
            <a:pPr marL="298450" marR="0" lvl="0" indent="-285750" algn="l" defTabSz="457200" rtl="0" eaLnBrk="1" fontAlgn="base" latinLnBrk="0" hangingPunct="1">
              <a:lnSpc>
                <a:spcPct val="100000"/>
              </a:lnSpc>
              <a:spcBef>
                <a:spcPct val="0"/>
              </a:spcBef>
              <a:spcAft>
                <a:spcPct val="0"/>
              </a:spcAft>
              <a:buClr>
                <a:prstClr val="white"/>
              </a:buClr>
              <a:buSzTx/>
              <a:buFont typeface="Arial" panose="020B0604020202020204" pitchFamily="34" charset="0"/>
              <a:buChar char="•"/>
              <a:tabLst>
                <a:tab pos="173355" algn="l"/>
              </a:tabLst>
              <a:defRPr/>
            </a:pPr>
            <a:r>
              <a:rPr kumimoji="0" lang="en-US" sz="1400" b="0" i="0" u="none" strike="noStrike" kern="1200" cap="none" spc="0" normalizeH="0" baseline="0" noProof="0" dirty="0">
                <a:ln>
                  <a:noFill/>
                </a:ln>
                <a:solidFill>
                  <a:prstClr val="white"/>
                </a:solidFill>
                <a:effectLst/>
                <a:uLnTx/>
                <a:uFillTx/>
                <a:latin typeface="Calibri"/>
                <a:cs typeface="Ubuntu"/>
              </a:rPr>
              <a:t>Warehouse and yard management</a:t>
            </a:r>
            <a:r>
              <a:rPr kumimoji="0" lang="en-US" sz="1400" b="0" i="0" u="none" strike="noStrike" kern="1200" cap="none" spc="0" normalizeH="0" noProof="0" dirty="0">
                <a:ln>
                  <a:noFill/>
                </a:ln>
                <a:solidFill>
                  <a:prstClr val="white"/>
                </a:solidFill>
                <a:effectLst/>
                <a:uLnTx/>
                <a:uFillTx/>
                <a:latin typeface="Calibri"/>
                <a:cs typeface="Ubuntu"/>
              </a:rPr>
              <a:t> and operations</a:t>
            </a:r>
            <a:endParaRPr kumimoji="0" lang="en-US" sz="1400" b="0" i="0" u="none" strike="noStrike" kern="1200" cap="none" spc="0" normalizeH="0" baseline="0" noProof="0" dirty="0">
              <a:ln>
                <a:noFill/>
              </a:ln>
              <a:solidFill>
                <a:prstClr val="white"/>
              </a:solidFill>
              <a:effectLst/>
              <a:uLnTx/>
              <a:uFillTx/>
              <a:latin typeface="Calibri"/>
              <a:cs typeface="Ubuntu"/>
            </a:endParaRPr>
          </a:p>
          <a:p>
            <a:pPr marL="298450" marR="0" lvl="0" indent="-285750" algn="l" defTabSz="457200" rtl="0" eaLnBrk="1" fontAlgn="base" latinLnBrk="0" hangingPunct="1">
              <a:lnSpc>
                <a:spcPct val="100000"/>
              </a:lnSpc>
              <a:spcBef>
                <a:spcPct val="0"/>
              </a:spcBef>
              <a:spcAft>
                <a:spcPct val="0"/>
              </a:spcAft>
              <a:buClr>
                <a:prstClr val="white"/>
              </a:buClr>
              <a:buSzTx/>
              <a:buFont typeface="Arial" panose="020B0604020202020204" pitchFamily="34" charset="0"/>
              <a:buChar char="•"/>
              <a:tabLst>
                <a:tab pos="173355" algn="l"/>
              </a:tabLst>
              <a:defRPr/>
            </a:pPr>
            <a:r>
              <a:rPr kumimoji="0" lang="en-US" sz="1400" b="0" i="0" u="none" strike="noStrike" kern="1200" cap="none" spc="0" normalizeH="0" baseline="0" noProof="0" dirty="0">
                <a:ln>
                  <a:noFill/>
                </a:ln>
                <a:solidFill>
                  <a:prstClr val="white"/>
                </a:solidFill>
                <a:effectLst/>
                <a:uLnTx/>
                <a:uFillTx/>
                <a:latin typeface="Calibri"/>
                <a:cs typeface="Ubuntu"/>
              </a:rPr>
              <a:t>Supply of Specialized Manpower for Warehouse/Open Yard Operations;</a:t>
            </a:r>
          </a:p>
          <a:p>
            <a:pPr marL="298450" marR="0" lvl="0" indent="-285750" algn="l" defTabSz="457200" rtl="0" eaLnBrk="1" fontAlgn="base" latinLnBrk="0" hangingPunct="1">
              <a:lnSpc>
                <a:spcPct val="100000"/>
              </a:lnSpc>
              <a:spcBef>
                <a:spcPts val="100"/>
              </a:spcBef>
              <a:spcAft>
                <a:spcPct val="0"/>
              </a:spcAft>
              <a:buClr>
                <a:prstClr val="white"/>
              </a:buClr>
              <a:buSzTx/>
              <a:buFont typeface="Arial" panose="020B0604020202020204" pitchFamily="34" charset="0"/>
              <a:buChar char="•"/>
              <a:tabLst>
                <a:tab pos="173355" algn="l"/>
              </a:tabLst>
              <a:defRPr/>
            </a:pPr>
            <a:r>
              <a:rPr kumimoji="0" lang="en-US" sz="1400" b="0" i="0" u="none" strike="noStrike" kern="1200" cap="none" spc="0" normalizeH="0" baseline="0" noProof="0" dirty="0">
                <a:ln>
                  <a:noFill/>
                </a:ln>
                <a:solidFill>
                  <a:prstClr val="white"/>
                </a:solidFill>
                <a:effectLst/>
                <a:uLnTx/>
                <a:uFillTx/>
                <a:latin typeface="Calibri"/>
                <a:cs typeface="Ubuntu"/>
              </a:rPr>
              <a:t>Supply of Equipment for Warehouse/Open Yard Operations;</a:t>
            </a:r>
          </a:p>
          <a:p>
            <a:pPr marL="298450" marR="0" lvl="0" indent="-285750" algn="l" defTabSz="457200" rtl="0" eaLnBrk="1" fontAlgn="base" latinLnBrk="0" hangingPunct="1">
              <a:lnSpc>
                <a:spcPct val="100000"/>
              </a:lnSpc>
              <a:spcBef>
                <a:spcPts val="100"/>
              </a:spcBef>
              <a:spcAft>
                <a:spcPct val="0"/>
              </a:spcAft>
              <a:buClr>
                <a:prstClr val="white"/>
              </a:buClr>
              <a:buSzTx/>
              <a:buFont typeface="Arial" panose="020B0604020202020204" pitchFamily="34" charset="0"/>
              <a:buChar char="•"/>
              <a:tabLst>
                <a:tab pos="173355" algn="l"/>
              </a:tabLst>
              <a:defRPr/>
            </a:pPr>
            <a:r>
              <a:rPr kumimoji="0" lang="en-US" sz="1400" b="0" i="0" u="none" strike="noStrike" kern="1200" cap="none" spc="0" normalizeH="0" baseline="0" noProof="0" dirty="0">
                <a:ln>
                  <a:noFill/>
                </a:ln>
                <a:solidFill>
                  <a:prstClr val="white"/>
                </a:solidFill>
                <a:effectLst/>
                <a:uLnTx/>
                <a:uFillTx/>
                <a:latin typeface="Calibri"/>
                <a:cs typeface="Ubuntu"/>
              </a:rPr>
              <a:t>Yard Operations; Warehouse Operations; Cargo bagging and stuﬃng; Rental of heavy equipment.</a:t>
            </a:r>
          </a:p>
        </p:txBody>
      </p:sp>
      <p:sp>
        <p:nvSpPr>
          <p:cNvPr id="6" name="Rectangle 5">
            <a:extLst>
              <a:ext uri="{FF2B5EF4-FFF2-40B4-BE49-F238E27FC236}">
                <a16:creationId xmlns:a16="http://schemas.microsoft.com/office/drawing/2014/main" id="{6BB4BA0E-BE3C-4975-B78F-E60795C26859}"/>
              </a:ext>
            </a:extLst>
          </p:cNvPr>
          <p:cNvSpPr/>
          <p:nvPr/>
        </p:nvSpPr>
        <p:spPr>
          <a:xfrm>
            <a:off x="152400" y="3039654"/>
            <a:ext cx="5562600" cy="1169551"/>
          </a:xfrm>
          <a:prstGeom prst="rect">
            <a:avLst/>
          </a:prstGeom>
        </p:spPr>
        <p:txBody>
          <a:bodyPr wrap="square">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5000"/>
                </a:solidFill>
                <a:effectLst/>
                <a:uLnTx/>
                <a:uFillTx/>
                <a:latin typeface="Calibri"/>
                <a:cs typeface="Ubuntu"/>
              </a:rPr>
              <a:t>Rig and Barge Movement</a:t>
            </a:r>
            <a:endParaRPr kumimoji="0" lang="en-US" sz="1400" b="0" i="0" u="none" strike="noStrike" kern="1200" cap="none" spc="0" normalizeH="0" baseline="0" noProof="0" dirty="0">
              <a:ln>
                <a:noFill/>
              </a:ln>
              <a:solidFill>
                <a:srgbClr val="000000"/>
              </a:solidFill>
              <a:effectLst/>
              <a:uLnTx/>
              <a:uFillTx/>
              <a:latin typeface="Calibri"/>
              <a:cs typeface="Ubuntu"/>
            </a:endParaRPr>
          </a:p>
          <a:p>
            <a:pPr marL="1270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5B308D"/>
                </a:solidFill>
                <a:effectLst/>
                <a:uLnTx/>
                <a:uFillTx/>
                <a:latin typeface="Calibri"/>
                <a:cs typeface="Ubuntu"/>
              </a:rPr>
              <a:t>Milaha possesses the necessary infrastructure and rig moving experience and personnel for all rig relocation projects, with comprehensive packages to accommodate every aspects of rig moves, including all lifting and transportation services. </a:t>
            </a:r>
            <a:endParaRPr kumimoji="0" lang="en-US" sz="1400" b="0" i="0" u="none" strike="noStrike" kern="1200" cap="none" spc="0" normalizeH="0" baseline="0" noProof="0" dirty="0">
              <a:ln>
                <a:noFill/>
              </a:ln>
              <a:solidFill>
                <a:srgbClr val="000000"/>
              </a:solidFill>
              <a:effectLst/>
              <a:uLnTx/>
              <a:uFillTx/>
              <a:latin typeface="Calibri"/>
              <a:cs typeface="Ubuntu"/>
            </a:endParaRPr>
          </a:p>
        </p:txBody>
      </p:sp>
      <p:sp>
        <p:nvSpPr>
          <p:cNvPr id="12" name="object 8">
            <a:extLst>
              <a:ext uri="{FF2B5EF4-FFF2-40B4-BE49-F238E27FC236}">
                <a16:creationId xmlns:a16="http://schemas.microsoft.com/office/drawing/2014/main" id="{C94CD9E8-86DC-495A-8F8E-EA70415D29C1}"/>
              </a:ext>
            </a:extLst>
          </p:cNvPr>
          <p:cNvSpPr/>
          <p:nvPr/>
        </p:nvSpPr>
        <p:spPr>
          <a:xfrm>
            <a:off x="247257" y="4980673"/>
            <a:ext cx="1577975" cy="1480185"/>
          </a:xfrm>
          <a:custGeom>
            <a:avLst/>
            <a:gdLst/>
            <a:ahLst/>
            <a:cxnLst/>
            <a:rect l="l" t="t" r="r" b="b"/>
            <a:pathLst>
              <a:path w="1577975" h="1480184">
                <a:moveTo>
                  <a:pt x="739914" y="0"/>
                </a:moveTo>
                <a:lnTo>
                  <a:pt x="679233" y="2453"/>
                </a:lnTo>
                <a:lnTo>
                  <a:pt x="619901" y="9685"/>
                </a:lnTo>
                <a:lnTo>
                  <a:pt x="562111" y="21505"/>
                </a:lnTo>
                <a:lnTo>
                  <a:pt x="506052" y="37724"/>
                </a:lnTo>
                <a:lnTo>
                  <a:pt x="451915" y="58151"/>
                </a:lnTo>
                <a:lnTo>
                  <a:pt x="399890" y="82594"/>
                </a:lnTo>
                <a:lnTo>
                  <a:pt x="350168" y="110864"/>
                </a:lnTo>
                <a:lnTo>
                  <a:pt x="302939" y="142771"/>
                </a:lnTo>
                <a:lnTo>
                  <a:pt x="258394" y="178123"/>
                </a:lnTo>
                <a:lnTo>
                  <a:pt x="216723" y="216730"/>
                </a:lnTo>
                <a:lnTo>
                  <a:pt x="178117" y="258402"/>
                </a:lnTo>
                <a:lnTo>
                  <a:pt x="142766" y="302948"/>
                </a:lnTo>
                <a:lnTo>
                  <a:pt x="110861" y="350177"/>
                </a:lnTo>
                <a:lnTo>
                  <a:pt x="82591" y="399900"/>
                </a:lnTo>
                <a:lnTo>
                  <a:pt x="58149" y="451926"/>
                </a:lnTo>
                <a:lnTo>
                  <a:pt x="37723" y="506063"/>
                </a:lnTo>
                <a:lnTo>
                  <a:pt x="21505" y="562123"/>
                </a:lnTo>
                <a:lnTo>
                  <a:pt x="9684" y="619914"/>
                </a:lnTo>
                <a:lnTo>
                  <a:pt x="2452" y="679245"/>
                </a:lnTo>
                <a:lnTo>
                  <a:pt x="0" y="739927"/>
                </a:lnTo>
                <a:lnTo>
                  <a:pt x="2452" y="800607"/>
                </a:lnTo>
                <a:lnTo>
                  <a:pt x="9684" y="859936"/>
                </a:lnTo>
                <a:lnTo>
                  <a:pt x="21505" y="917725"/>
                </a:lnTo>
                <a:lnTo>
                  <a:pt x="37723" y="973783"/>
                </a:lnTo>
                <a:lnTo>
                  <a:pt x="58149" y="1027919"/>
                </a:lnTo>
                <a:lnTo>
                  <a:pt x="82591" y="1079943"/>
                </a:lnTo>
                <a:lnTo>
                  <a:pt x="110861" y="1129664"/>
                </a:lnTo>
                <a:lnTo>
                  <a:pt x="142766" y="1176892"/>
                </a:lnTo>
                <a:lnTo>
                  <a:pt x="178117" y="1221436"/>
                </a:lnTo>
                <a:lnTo>
                  <a:pt x="216723" y="1263107"/>
                </a:lnTo>
                <a:lnTo>
                  <a:pt x="258394" y="1301712"/>
                </a:lnTo>
                <a:lnTo>
                  <a:pt x="302939" y="1337063"/>
                </a:lnTo>
                <a:lnTo>
                  <a:pt x="350168" y="1368968"/>
                </a:lnTo>
                <a:lnTo>
                  <a:pt x="399890" y="1397237"/>
                </a:lnTo>
                <a:lnTo>
                  <a:pt x="451915" y="1421680"/>
                </a:lnTo>
                <a:lnTo>
                  <a:pt x="506052" y="1442106"/>
                </a:lnTo>
                <a:lnTo>
                  <a:pt x="562111" y="1458324"/>
                </a:lnTo>
                <a:lnTo>
                  <a:pt x="619901" y="1470144"/>
                </a:lnTo>
                <a:lnTo>
                  <a:pt x="679233" y="1477376"/>
                </a:lnTo>
                <a:lnTo>
                  <a:pt x="739914" y="1479829"/>
                </a:lnTo>
                <a:lnTo>
                  <a:pt x="791584" y="1478039"/>
                </a:lnTo>
                <a:lnTo>
                  <a:pt x="842421" y="1472740"/>
                </a:lnTo>
                <a:lnTo>
                  <a:pt x="892292" y="1464041"/>
                </a:lnTo>
                <a:lnTo>
                  <a:pt x="941062" y="1452047"/>
                </a:lnTo>
                <a:lnTo>
                  <a:pt x="988598" y="1436869"/>
                </a:lnTo>
                <a:lnTo>
                  <a:pt x="1034764" y="1418611"/>
                </a:lnTo>
                <a:lnTo>
                  <a:pt x="1079428" y="1397383"/>
                </a:lnTo>
                <a:lnTo>
                  <a:pt x="1122454" y="1373292"/>
                </a:lnTo>
                <a:lnTo>
                  <a:pt x="1163709" y="1346445"/>
                </a:lnTo>
                <a:lnTo>
                  <a:pt x="1203058" y="1316950"/>
                </a:lnTo>
                <a:lnTo>
                  <a:pt x="1233311" y="1290973"/>
                </a:lnTo>
                <a:lnTo>
                  <a:pt x="739810" y="1290973"/>
                </a:lnTo>
                <a:lnTo>
                  <a:pt x="696391" y="1289239"/>
                </a:lnTo>
                <a:lnTo>
                  <a:pt x="652783" y="1283993"/>
                </a:lnTo>
                <a:lnTo>
                  <a:pt x="609167" y="1275146"/>
                </a:lnTo>
                <a:lnTo>
                  <a:pt x="565721" y="1262608"/>
                </a:lnTo>
                <a:lnTo>
                  <a:pt x="523433" y="1246587"/>
                </a:lnTo>
                <a:lnTo>
                  <a:pt x="483224" y="1227509"/>
                </a:lnTo>
                <a:lnTo>
                  <a:pt x="445186" y="1205552"/>
                </a:lnTo>
                <a:lnTo>
                  <a:pt x="409406" y="1180896"/>
                </a:lnTo>
                <a:lnTo>
                  <a:pt x="375976" y="1153721"/>
                </a:lnTo>
                <a:lnTo>
                  <a:pt x="344983" y="1124206"/>
                </a:lnTo>
                <a:lnTo>
                  <a:pt x="316519" y="1092530"/>
                </a:lnTo>
                <a:lnTo>
                  <a:pt x="290671" y="1058872"/>
                </a:lnTo>
                <a:lnTo>
                  <a:pt x="267531" y="1023413"/>
                </a:lnTo>
                <a:lnTo>
                  <a:pt x="247186" y="986331"/>
                </a:lnTo>
                <a:lnTo>
                  <a:pt x="229727" y="947805"/>
                </a:lnTo>
                <a:lnTo>
                  <a:pt x="215243" y="908016"/>
                </a:lnTo>
                <a:lnTo>
                  <a:pt x="203824" y="867142"/>
                </a:lnTo>
                <a:lnTo>
                  <a:pt x="195560" y="825362"/>
                </a:lnTo>
                <a:lnTo>
                  <a:pt x="190538" y="782857"/>
                </a:lnTo>
                <a:lnTo>
                  <a:pt x="188850" y="739805"/>
                </a:lnTo>
                <a:lnTo>
                  <a:pt x="190585" y="696387"/>
                </a:lnTo>
                <a:lnTo>
                  <a:pt x="195832" y="652780"/>
                </a:lnTo>
                <a:lnTo>
                  <a:pt x="204681" y="609165"/>
                </a:lnTo>
                <a:lnTo>
                  <a:pt x="217220" y="565721"/>
                </a:lnTo>
                <a:lnTo>
                  <a:pt x="243669" y="500523"/>
                </a:lnTo>
                <a:lnTo>
                  <a:pt x="277600" y="440185"/>
                </a:lnTo>
                <a:lnTo>
                  <a:pt x="318358" y="385180"/>
                </a:lnTo>
                <a:lnTo>
                  <a:pt x="365289" y="335979"/>
                </a:lnTo>
                <a:lnTo>
                  <a:pt x="417741" y="293054"/>
                </a:lnTo>
                <a:lnTo>
                  <a:pt x="475058" y="256875"/>
                </a:lnTo>
                <a:lnTo>
                  <a:pt x="536588" y="227915"/>
                </a:lnTo>
                <a:lnTo>
                  <a:pt x="601677" y="206646"/>
                </a:lnTo>
                <a:lnTo>
                  <a:pt x="669670" y="193538"/>
                </a:lnTo>
                <a:lnTo>
                  <a:pt x="739914" y="189064"/>
                </a:lnTo>
                <a:lnTo>
                  <a:pt x="739914" y="0"/>
                </a:lnTo>
                <a:close/>
              </a:path>
              <a:path w="1577975" h="1480184">
                <a:moveTo>
                  <a:pt x="1458578" y="914107"/>
                </a:moveTo>
                <a:lnTo>
                  <a:pt x="1262608" y="914107"/>
                </a:lnTo>
                <a:lnTo>
                  <a:pt x="1246587" y="956396"/>
                </a:lnTo>
                <a:lnTo>
                  <a:pt x="1227509" y="996604"/>
                </a:lnTo>
                <a:lnTo>
                  <a:pt x="1205553" y="1034642"/>
                </a:lnTo>
                <a:lnTo>
                  <a:pt x="1180898" y="1070421"/>
                </a:lnTo>
                <a:lnTo>
                  <a:pt x="1153723" y="1103851"/>
                </a:lnTo>
                <a:lnTo>
                  <a:pt x="1124208" y="1134843"/>
                </a:lnTo>
                <a:lnTo>
                  <a:pt x="1092533" y="1163307"/>
                </a:lnTo>
                <a:lnTo>
                  <a:pt x="1058876" y="1189153"/>
                </a:lnTo>
                <a:lnTo>
                  <a:pt x="1023417" y="1212294"/>
                </a:lnTo>
                <a:lnTo>
                  <a:pt x="986335" y="1232638"/>
                </a:lnTo>
                <a:lnTo>
                  <a:pt x="947810" y="1250096"/>
                </a:lnTo>
                <a:lnTo>
                  <a:pt x="908021" y="1264580"/>
                </a:lnTo>
                <a:lnTo>
                  <a:pt x="867147" y="1275998"/>
                </a:lnTo>
                <a:lnTo>
                  <a:pt x="825368" y="1284263"/>
                </a:lnTo>
                <a:lnTo>
                  <a:pt x="782862" y="1289285"/>
                </a:lnTo>
                <a:lnTo>
                  <a:pt x="739810" y="1290973"/>
                </a:lnTo>
                <a:lnTo>
                  <a:pt x="1233311" y="1290973"/>
                </a:lnTo>
                <a:lnTo>
                  <a:pt x="1275502" y="1250445"/>
                </a:lnTo>
                <a:lnTo>
                  <a:pt x="1308329" y="1213651"/>
                </a:lnTo>
                <a:lnTo>
                  <a:pt x="1338713" y="1174639"/>
                </a:lnTo>
                <a:lnTo>
                  <a:pt x="1366521" y="1133516"/>
                </a:lnTo>
                <a:lnTo>
                  <a:pt x="1391618" y="1090390"/>
                </a:lnTo>
                <a:lnTo>
                  <a:pt x="1413870" y="1045370"/>
                </a:lnTo>
                <a:lnTo>
                  <a:pt x="1433143" y="998561"/>
                </a:lnTo>
                <a:lnTo>
                  <a:pt x="1449302" y="950072"/>
                </a:lnTo>
                <a:lnTo>
                  <a:pt x="1458578" y="914107"/>
                </a:lnTo>
                <a:close/>
              </a:path>
              <a:path w="1577975" h="1480184">
                <a:moveTo>
                  <a:pt x="1383728" y="694410"/>
                </a:moveTo>
                <a:lnTo>
                  <a:pt x="1148664" y="922070"/>
                </a:lnTo>
                <a:lnTo>
                  <a:pt x="1262608" y="914107"/>
                </a:lnTo>
                <a:lnTo>
                  <a:pt x="1458578" y="914107"/>
                </a:lnTo>
                <a:lnTo>
                  <a:pt x="1462214" y="900010"/>
                </a:lnTo>
                <a:lnTo>
                  <a:pt x="1577873" y="891806"/>
                </a:lnTo>
                <a:lnTo>
                  <a:pt x="1383728" y="69441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charset="0"/>
            </a:endParaRPr>
          </a:p>
        </p:txBody>
      </p:sp>
      <p:sp>
        <p:nvSpPr>
          <p:cNvPr id="13" name="object 9">
            <a:extLst>
              <a:ext uri="{FF2B5EF4-FFF2-40B4-BE49-F238E27FC236}">
                <a16:creationId xmlns:a16="http://schemas.microsoft.com/office/drawing/2014/main" id="{D42CE807-0FF9-4886-9B85-DA97DC14DEE4}"/>
              </a:ext>
            </a:extLst>
          </p:cNvPr>
          <p:cNvSpPr/>
          <p:nvPr/>
        </p:nvSpPr>
        <p:spPr>
          <a:xfrm>
            <a:off x="1236199" y="4502047"/>
            <a:ext cx="1577975" cy="1263015"/>
          </a:xfrm>
          <a:custGeom>
            <a:avLst/>
            <a:gdLst/>
            <a:ahLst/>
            <a:cxnLst/>
            <a:rect l="l" t="t" r="r" b="b"/>
            <a:pathLst>
              <a:path w="1577975" h="1263014">
                <a:moveTo>
                  <a:pt x="757917" y="0"/>
                </a:moveTo>
                <a:lnTo>
                  <a:pt x="698936" y="962"/>
                </a:lnTo>
                <a:lnTo>
                  <a:pt x="639442" y="6738"/>
                </a:lnTo>
                <a:lnTo>
                  <a:pt x="579662" y="17471"/>
                </a:lnTo>
                <a:lnTo>
                  <a:pt x="520966" y="32994"/>
                </a:lnTo>
                <a:lnTo>
                  <a:pt x="464621" y="52889"/>
                </a:lnTo>
                <a:lnTo>
                  <a:pt x="410771" y="76930"/>
                </a:lnTo>
                <a:lnTo>
                  <a:pt x="359561" y="104889"/>
                </a:lnTo>
                <a:lnTo>
                  <a:pt x="311136" y="136540"/>
                </a:lnTo>
                <a:lnTo>
                  <a:pt x="265642" y="171655"/>
                </a:lnTo>
                <a:lnTo>
                  <a:pt x="223221" y="210007"/>
                </a:lnTo>
                <a:lnTo>
                  <a:pt x="184021" y="251370"/>
                </a:lnTo>
                <a:lnTo>
                  <a:pt x="148185" y="295516"/>
                </a:lnTo>
                <a:lnTo>
                  <a:pt x="115858" y="342218"/>
                </a:lnTo>
                <a:lnTo>
                  <a:pt x="87185" y="391249"/>
                </a:lnTo>
                <a:lnTo>
                  <a:pt x="62312" y="442383"/>
                </a:lnTo>
                <a:lnTo>
                  <a:pt x="41382" y="495391"/>
                </a:lnTo>
                <a:lnTo>
                  <a:pt x="24541" y="550048"/>
                </a:lnTo>
                <a:lnTo>
                  <a:pt x="11934" y="606125"/>
                </a:lnTo>
                <a:lnTo>
                  <a:pt x="3705" y="663396"/>
                </a:lnTo>
                <a:lnTo>
                  <a:pt x="0" y="721635"/>
                </a:lnTo>
                <a:lnTo>
                  <a:pt x="962" y="780613"/>
                </a:lnTo>
                <a:lnTo>
                  <a:pt x="6738" y="840103"/>
                </a:lnTo>
                <a:lnTo>
                  <a:pt x="17471" y="899880"/>
                </a:lnTo>
                <a:lnTo>
                  <a:pt x="27741" y="940755"/>
                </a:lnTo>
                <a:lnTo>
                  <a:pt x="40283" y="980858"/>
                </a:lnTo>
                <a:lnTo>
                  <a:pt x="55048" y="1020097"/>
                </a:lnTo>
                <a:lnTo>
                  <a:pt x="71989" y="1058382"/>
                </a:lnTo>
                <a:lnTo>
                  <a:pt x="91055" y="1095623"/>
                </a:lnTo>
                <a:lnTo>
                  <a:pt x="112198" y="1131731"/>
                </a:lnTo>
                <a:lnTo>
                  <a:pt x="135370" y="1166613"/>
                </a:lnTo>
                <a:lnTo>
                  <a:pt x="160522" y="1200181"/>
                </a:lnTo>
                <a:lnTo>
                  <a:pt x="187604" y="1232344"/>
                </a:lnTo>
                <a:lnTo>
                  <a:pt x="216569" y="1263011"/>
                </a:lnTo>
                <a:lnTo>
                  <a:pt x="350198" y="1129369"/>
                </a:lnTo>
                <a:lnTo>
                  <a:pt x="319543" y="1096128"/>
                </a:lnTo>
                <a:lnTo>
                  <a:pt x="292115" y="1061082"/>
                </a:lnTo>
                <a:lnTo>
                  <a:pt x="267913" y="1024430"/>
                </a:lnTo>
                <a:lnTo>
                  <a:pt x="246938" y="986374"/>
                </a:lnTo>
                <a:lnTo>
                  <a:pt x="229190" y="947114"/>
                </a:lnTo>
                <a:lnTo>
                  <a:pt x="214670" y="906851"/>
                </a:lnTo>
                <a:lnTo>
                  <a:pt x="203375" y="865785"/>
                </a:lnTo>
                <a:lnTo>
                  <a:pt x="195308" y="824117"/>
                </a:lnTo>
                <a:lnTo>
                  <a:pt x="190468" y="782048"/>
                </a:lnTo>
                <a:lnTo>
                  <a:pt x="188854" y="739779"/>
                </a:lnTo>
                <a:lnTo>
                  <a:pt x="190468" y="697509"/>
                </a:lnTo>
                <a:lnTo>
                  <a:pt x="195308" y="655441"/>
                </a:lnTo>
                <a:lnTo>
                  <a:pt x="203375" y="613774"/>
                </a:lnTo>
                <a:lnTo>
                  <a:pt x="214670" y="572708"/>
                </a:lnTo>
                <a:lnTo>
                  <a:pt x="229190" y="532446"/>
                </a:lnTo>
                <a:lnTo>
                  <a:pt x="246938" y="493187"/>
                </a:lnTo>
                <a:lnTo>
                  <a:pt x="267913" y="455132"/>
                </a:lnTo>
                <a:lnTo>
                  <a:pt x="292115" y="418482"/>
                </a:lnTo>
                <a:lnTo>
                  <a:pt x="319543" y="383437"/>
                </a:lnTo>
                <a:lnTo>
                  <a:pt x="350198" y="350198"/>
                </a:lnTo>
                <a:lnTo>
                  <a:pt x="383439" y="319543"/>
                </a:lnTo>
                <a:lnTo>
                  <a:pt x="418485" y="292115"/>
                </a:lnTo>
                <a:lnTo>
                  <a:pt x="455136" y="267913"/>
                </a:lnTo>
                <a:lnTo>
                  <a:pt x="493192" y="246938"/>
                </a:lnTo>
                <a:lnTo>
                  <a:pt x="532451" y="229190"/>
                </a:lnTo>
                <a:lnTo>
                  <a:pt x="572714" y="214669"/>
                </a:lnTo>
                <a:lnTo>
                  <a:pt x="613779" y="203375"/>
                </a:lnTo>
                <a:lnTo>
                  <a:pt x="655446" y="195308"/>
                </a:lnTo>
                <a:lnTo>
                  <a:pt x="697514" y="190468"/>
                </a:lnTo>
                <a:lnTo>
                  <a:pt x="739782" y="188854"/>
                </a:lnTo>
                <a:lnTo>
                  <a:pt x="1233293" y="188854"/>
                </a:lnTo>
                <a:lnTo>
                  <a:pt x="1228196" y="184024"/>
                </a:lnTo>
                <a:lnTo>
                  <a:pt x="1184049" y="148187"/>
                </a:lnTo>
                <a:lnTo>
                  <a:pt x="1137346" y="115860"/>
                </a:lnTo>
                <a:lnTo>
                  <a:pt x="1088314" y="87187"/>
                </a:lnTo>
                <a:lnTo>
                  <a:pt x="1037179" y="62313"/>
                </a:lnTo>
                <a:lnTo>
                  <a:pt x="984169" y="41383"/>
                </a:lnTo>
                <a:lnTo>
                  <a:pt x="929511" y="24542"/>
                </a:lnTo>
                <a:lnTo>
                  <a:pt x="873432" y="11934"/>
                </a:lnTo>
                <a:lnTo>
                  <a:pt x="816158" y="3705"/>
                </a:lnTo>
                <a:lnTo>
                  <a:pt x="757917" y="0"/>
                </a:lnTo>
                <a:close/>
              </a:path>
              <a:path w="1577975" h="1263014">
                <a:moveTo>
                  <a:pt x="1233293" y="188854"/>
                </a:moveTo>
                <a:lnTo>
                  <a:pt x="739782" y="188854"/>
                </a:lnTo>
                <a:lnTo>
                  <a:pt x="782051" y="190468"/>
                </a:lnTo>
                <a:lnTo>
                  <a:pt x="824118" y="195308"/>
                </a:lnTo>
                <a:lnTo>
                  <a:pt x="865785" y="203375"/>
                </a:lnTo>
                <a:lnTo>
                  <a:pt x="906849" y="214669"/>
                </a:lnTo>
                <a:lnTo>
                  <a:pt x="947111" y="229190"/>
                </a:lnTo>
                <a:lnTo>
                  <a:pt x="986369" y="246938"/>
                </a:lnTo>
                <a:lnTo>
                  <a:pt x="1024423" y="267913"/>
                </a:lnTo>
                <a:lnTo>
                  <a:pt x="1061073" y="292115"/>
                </a:lnTo>
                <a:lnTo>
                  <a:pt x="1096118" y="319543"/>
                </a:lnTo>
                <a:lnTo>
                  <a:pt x="1129356" y="350198"/>
                </a:lnTo>
                <a:lnTo>
                  <a:pt x="1155638" y="378397"/>
                </a:lnTo>
                <a:lnTo>
                  <a:pt x="1179814" y="408275"/>
                </a:lnTo>
                <a:lnTo>
                  <a:pt x="1201814" y="439713"/>
                </a:lnTo>
                <a:lnTo>
                  <a:pt x="1221568" y="472588"/>
                </a:lnTo>
                <a:lnTo>
                  <a:pt x="1239005" y="506777"/>
                </a:lnTo>
                <a:lnTo>
                  <a:pt x="1254057" y="542160"/>
                </a:lnTo>
                <a:lnTo>
                  <a:pt x="1258532" y="554198"/>
                </a:lnTo>
                <a:lnTo>
                  <a:pt x="1148533" y="557640"/>
                </a:lnTo>
                <a:lnTo>
                  <a:pt x="1383610" y="785288"/>
                </a:lnTo>
                <a:lnTo>
                  <a:pt x="1577755" y="587892"/>
                </a:lnTo>
                <a:lnTo>
                  <a:pt x="1462096" y="579675"/>
                </a:lnTo>
                <a:lnTo>
                  <a:pt x="1446573" y="520977"/>
                </a:lnTo>
                <a:lnTo>
                  <a:pt x="1426678" y="464630"/>
                </a:lnTo>
                <a:lnTo>
                  <a:pt x="1402637" y="410779"/>
                </a:lnTo>
                <a:lnTo>
                  <a:pt x="1374678" y="359568"/>
                </a:lnTo>
                <a:lnTo>
                  <a:pt x="1343027" y="311142"/>
                </a:lnTo>
                <a:lnTo>
                  <a:pt x="1307912" y="265646"/>
                </a:lnTo>
                <a:lnTo>
                  <a:pt x="1269559" y="223225"/>
                </a:lnTo>
                <a:lnTo>
                  <a:pt x="1233293" y="188854"/>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charset="0"/>
            </a:endParaRPr>
          </a:p>
        </p:txBody>
      </p:sp>
      <p:sp>
        <p:nvSpPr>
          <p:cNvPr id="14" name="object 10">
            <a:extLst>
              <a:ext uri="{FF2B5EF4-FFF2-40B4-BE49-F238E27FC236}">
                <a16:creationId xmlns:a16="http://schemas.microsoft.com/office/drawing/2014/main" id="{711702BA-5630-4C34-943D-283FCAD207B5}"/>
              </a:ext>
            </a:extLst>
          </p:cNvPr>
          <p:cNvSpPr/>
          <p:nvPr/>
        </p:nvSpPr>
        <p:spPr>
          <a:xfrm>
            <a:off x="2229507" y="5197627"/>
            <a:ext cx="1576705" cy="1263015"/>
          </a:xfrm>
          <a:custGeom>
            <a:avLst/>
            <a:gdLst/>
            <a:ahLst/>
            <a:cxnLst/>
            <a:rect l="l" t="t" r="r" b="b"/>
            <a:pathLst>
              <a:path w="1576704" h="1263015">
                <a:moveTo>
                  <a:pt x="216242" y="0"/>
                </a:moveTo>
                <a:lnTo>
                  <a:pt x="175127" y="44678"/>
                </a:lnTo>
                <a:lnTo>
                  <a:pt x="138343" y="91776"/>
                </a:lnTo>
                <a:lnTo>
                  <a:pt x="105891" y="141024"/>
                </a:lnTo>
                <a:lnTo>
                  <a:pt x="77771" y="192154"/>
                </a:lnTo>
                <a:lnTo>
                  <a:pt x="53982" y="244896"/>
                </a:lnTo>
                <a:lnTo>
                  <a:pt x="34524" y="298981"/>
                </a:lnTo>
                <a:lnTo>
                  <a:pt x="19397" y="354140"/>
                </a:lnTo>
                <a:lnTo>
                  <a:pt x="8601" y="410103"/>
                </a:lnTo>
                <a:lnTo>
                  <a:pt x="2135" y="466602"/>
                </a:lnTo>
                <a:lnTo>
                  <a:pt x="0" y="523366"/>
                </a:lnTo>
                <a:lnTo>
                  <a:pt x="2194" y="580128"/>
                </a:lnTo>
                <a:lnTo>
                  <a:pt x="8718" y="636618"/>
                </a:lnTo>
                <a:lnTo>
                  <a:pt x="19572" y="692566"/>
                </a:lnTo>
                <a:lnTo>
                  <a:pt x="34756" y="747703"/>
                </a:lnTo>
                <a:lnTo>
                  <a:pt x="54269" y="801760"/>
                </a:lnTo>
                <a:lnTo>
                  <a:pt x="78110" y="854469"/>
                </a:lnTo>
                <a:lnTo>
                  <a:pt x="106281" y="905559"/>
                </a:lnTo>
                <a:lnTo>
                  <a:pt x="138780" y="954762"/>
                </a:lnTo>
                <a:lnTo>
                  <a:pt x="175607" y="1001808"/>
                </a:lnTo>
                <a:lnTo>
                  <a:pt x="216763" y="1046429"/>
                </a:lnTo>
                <a:lnTo>
                  <a:pt x="261379" y="1087599"/>
                </a:lnTo>
                <a:lnTo>
                  <a:pt x="308415" y="1124431"/>
                </a:lnTo>
                <a:lnTo>
                  <a:pt x="357603" y="1156927"/>
                </a:lnTo>
                <a:lnTo>
                  <a:pt x="408673" y="1185085"/>
                </a:lnTo>
                <a:lnTo>
                  <a:pt x="461356" y="1208907"/>
                </a:lnTo>
                <a:lnTo>
                  <a:pt x="515383" y="1228392"/>
                </a:lnTo>
                <a:lnTo>
                  <a:pt x="570485" y="1243540"/>
                </a:lnTo>
                <a:lnTo>
                  <a:pt x="626392" y="1254352"/>
                </a:lnTo>
                <a:lnTo>
                  <a:pt x="682836" y="1260827"/>
                </a:lnTo>
                <a:lnTo>
                  <a:pt x="739547" y="1262967"/>
                </a:lnTo>
                <a:lnTo>
                  <a:pt x="796257" y="1260770"/>
                </a:lnTo>
                <a:lnTo>
                  <a:pt x="852695" y="1254238"/>
                </a:lnTo>
                <a:lnTo>
                  <a:pt x="908594" y="1243370"/>
                </a:lnTo>
                <a:lnTo>
                  <a:pt x="963683" y="1228166"/>
                </a:lnTo>
                <a:lnTo>
                  <a:pt x="1017694" y="1208628"/>
                </a:lnTo>
                <a:lnTo>
                  <a:pt x="1070357" y="1184753"/>
                </a:lnTo>
                <a:lnTo>
                  <a:pt x="1121403" y="1156544"/>
                </a:lnTo>
                <a:lnTo>
                  <a:pt x="1170564" y="1124000"/>
                </a:lnTo>
                <a:lnTo>
                  <a:pt x="1217569" y="1087121"/>
                </a:lnTo>
                <a:lnTo>
                  <a:pt x="1231492" y="1074250"/>
                </a:lnTo>
                <a:lnTo>
                  <a:pt x="739375" y="1074250"/>
                </a:lnTo>
                <a:lnTo>
                  <a:pt x="695987" y="1072527"/>
                </a:lnTo>
                <a:lnTo>
                  <a:pt x="652407" y="1067289"/>
                </a:lnTo>
                <a:lnTo>
                  <a:pt x="608816" y="1058446"/>
                </a:lnTo>
                <a:lnTo>
                  <a:pt x="565391" y="1045908"/>
                </a:lnTo>
                <a:lnTo>
                  <a:pt x="523139" y="1029907"/>
                </a:lnTo>
                <a:lnTo>
                  <a:pt x="482962" y="1010847"/>
                </a:lnTo>
                <a:lnTo>
                  <a:pt x="444950" y="988906"/>
                </a:lnTo>
                <a:lnTo>
                  <a:pt x="409191" y="964264"/>
                </a:lnTo>
                <a:lnTo>
                  <a:pt x="375776" y="937100"/>
                </a:lnTo>
                <a:lnTo>
                  <a:pt x="344795" y="907593"/>
                </a:lnTo>
                <a:lnTo>
                  <a:pt x="316337" y="875923"/>
                </a:lnTo>
                <a:lnTo>
                  <a:pt x="290493" y="842269"/>
                </a:lnTo>
                <a:lnTo>
                  <a:pt x="267352" y="806810"/>
                </a:lnTo>
                <a:lnTo>
                  <a:pt x="247003" y="769726"/>
                </a:lnTo>
                <a:lnTo>
                  <a:pt x="229538" y="731195"/>
                </a:lnTo>
                <a:lnTo>
                  <a:pt x="215045" y="691397"/>
                </a:lnTo>
                <a:lnTo>
                  <a:pt x="203614" y="650511"/>
                </a:lnTo>
                <a:lnTo>
                  <a:pt x="195336" y="608717"/>
                </a:lnTo>
                <a:lnTo>
                  <a:pt x="190299" y="566193"/>
                </a:lnTo>
                <a:lnTo>
                  <a:pt x="188595" y="523119"/>
                </a:lnTo>
                <a:lnTo>
                  <a:pt x="190312" y="479674"/>
                </a:lnTo>
                <a:lnTo>
                  <a:pt x="195540" y="436037"/>
                </a:lnTo>
                <a:lnTo>
                  <a:pt x="204369" y="392389"/>
                </a:lnTo>
                <a:lnTo>
                  <a:pt x="216890" y="348907"/>
                </a:lnTo>
                <a:lnTo>
                  <a:pt x="230325" y="312794"/>
                </a:lnTo>
                <a:lnTo>
                  <a:pt x="246202" y="277798"/>
                </a:lnTo>
                <a:lnTo>
                  <a:pt x="264447" y="244041"/>
                </a:lnTo>
                <a:lnTo>
                  <a:pt x="284988" y="211646"/>
                </a:lnTo>
                <a:lnTo>
                  <a:pt x="307749" y="180736"/>
                </a:lnTo>
                <a:lnTo>
                  <a:pt x="332658" y="151433"/>
                </a:lnTo>
                <a:lnTo>
                  <a:pt x="341425" y="142045"/>
                </a:lnTo>
                <a:lnTo>
                  <a:pt x="216242" y="0"/>
                </a:lnTo>
                <a:close/>
              </a:path>
              <a:path w="1576704" h="1263015">
                <a:moveTo>
                  <a:pt x="1457643" y="697026"/>
                </a:moveTo>
                <a:lnTo>
                  <a:pt x="1261503" y="697026"/>
                </a:lnTo>
                <a:lnTo>
                  <a:pt x="1245522" y="739335"/>
                </a:lnTo>
                <a:lnTo>
                  <a:pt x="1226484" y="779565"/>
                </a:lnTo>
                <a:lnTo>
                  <a:pt x="1204570" y="817626"/>
                </a:lnTo>
                <a:lnTo>
                  <a:pt x="1179959" y="853429"/>
                </a:lnTo>
                <a:lnTo>
                  <a:pt x="1152829" y="886885"/>
                </a:lnTo>
                <a:lnTo>
                  <a:pt x="1123359" y="917902"/>
                </a:lnTo>
                <a:lnTo>
                  <a:pt x="1091729" y="946392"/>
                </a:lnTo>
                <a:lnTo>
                  <a:pt x="1058117" y="972265"/>
                </a:lnTo>
                <a:lnTo>
                  <a:pt x="1022703" y="995431"/>
                </a:lnTo>
                <a:lnTo>
                  <a:pt x="985666" y="1015799"/>
                </a:lnTo>
                <a:lnTo>
                  <a:pt x="947184" y="1033282"/>
                </a:lnTo>
                <a:lnTo>
                  <a:pt x="907437" y="1047787"/>
                </a:lnTo>
                <a:lnTo>
                  <a:pt x="866603" y="1059227"/>
                </a:lnTo>
                <a:lnTo>
                  <a:pt x="824862" y="1067510"/>
                </a:lnTo>
                <a:lnTo>
                  <a:pt x="782393" y="1072548"/>
                </a:lnTo>
                <a:lnTo>
                  <a:pt x="739375" y="1074250"/>
                </a:lnTo>
                <a:lnTo>
                  <a:pt x="1231492" y="1074250"/>
                </a:lnTo>
                <a:lnTo>
                  <a:pt x="1262151" y="1045908"/>
                </a:lnTo>
                <a:lnTo>
                  <a:pt x="1291068" y="1015254"/>
                </a:lnTo>
                <a:lnTo>
                  <a:pt x="1318101" y="983107"/>
                </a:lnTo>
                <a:lnTo>
                  <a:pt x="1343203" y="949558"/>
                </a:lnTo>
                <a:lnTo>
                  <a:pt x="1366329" y="914694"/>
                </a:lnTo>
                <a:lnTo>
                  <a:pt x="1387432" y="878606"/>
                </a:lnTo>
                <a:lnTo>
                  <a:pt x="1406465" y="841383"/>
                </a:lnTo>
                <a:lnTo>
                  <a:pt x="1423383" y="803115"/>
                </a:lnTo>
                <a:lnTo>
                  <a:pt x="1438140" y="763890"/>
                </a:lnTo>
                <a:lnTo>
                  <a:pt x="1450688" y="723798"/>
                </a:lnTo>
                <a:lnTo>
                  <a:pt x="1456120" y="703455"/>
                </a:lnTo>
                <a:lnTo>
                  <a:pt x="1457643" y="697026"/>
                </a:lnTo>
                <a:close/>
              </a:path>
              <a:path w="1576704" h="1263015">
                <a:moveTo>
                  <a:pt x="1382356" y="477583"/>
                </a:moveTo>
                <a:lnTo>
                  <a:pt x="1147673" y="704976"/>
                </a:lnTo>
                <a:lnTo>
                  <a:pt x="1261503" y="697026"/>
                </a:lnTo>
                <a:lnTo>
                  <a:pt x="1457643" y="697026"/>
                </a:lnTo>
                <a:lnTo>
                  <a:pt x="1460982" y="682929"/>
                </a:lnTo>
                <a:lnTo>
                  <a:pt x="1576501" y="674725"/>
                </a:lnTo>
                <a:lnTo>
                  <a:pt x="1382356" y="477583"/>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charset="0"/>
            </a:endParaRPr>
          </a:p>
        </p:txBody>
      </p:sp>
      <p:sp>
        <p:nvSpPr>
          <p:cNvPr id="15" name="object 11">
            <a:extLst>
              <a:ext uri="{FF2B5EF4-FFF2-40B4-BE49-F238E27FC236}">
                <a16:creationId xmlns:a16="http://schemas.microsoft.com/office/drawing/2014/main" id="{C336F526-BF5A-431B-9527-B3EAE4D6A756}"/>
              </a:ext>
            </a:extLst>
          </p:cNvPr>
          <p:cNvSpPr/>
          <p:nvPr/>
        </p:nvSpPr>
        <p:spPr>
          <a:xfrm>
            <a:off x="3219916" y="4501927"/>
            <a:ext cx="1576705" cy="1263015"/>
          </a:xfrm>
          <a:custGeom>
            <a:avLst/>
            <a:gdLst/>
            <a:ahLst/>
            <a:cxnLst/>
            <a:rect l="l" t="t" r="r" b="b"/>
            <a:pathLst>
              <a:path w="1576704" h="1263014">
                <a:moveTo>
                  <a:pt x="757520" y="0"/>
                </a:moveTo>
                <a:lnTo>
                  <a:pt x="698602" y="956"/>
                </a:lnTo>
                <a:lnTo>
                  <a:pt x="639171" y="6727"/>
                </a:lnTo>
                <a:lnTo>
                  <a:pt x="579455" y="17458"/>
                </a:lnTo>
                <a:lnTo>
                  <a:pt x="520793" y="32963"/>
                </a:lnTo>
                <a:lnTo>
                  <a:pt x="464480" y="52842"/>
                </a:lnTo>
                <a:lnTo>
                  <a:pt x="410660" y="76868"/>
                </a:lnTo>
                <a:lnTo>
                  <a:pt x="359479" y="104815"/>
                </a:lnTo>
                <a:lnTo>
                  <a:pt x="311081" y="136455"/>
                </a:lnTo>
                <a:lnTo>
                  <a:pt x="265610" y="171562"/>
                </a:lnTo>
                <a:lnTo>
                  <a:pt x="223212" y="209908"/>
                </a:lnTo>
                <a:lnTo>
                  <a:pt x="184030" y="251266"/>
                </a:lnTo>
                <a:lnTo>
                  <a:pt x="148209" y="295410"/>
                </a:lnTo>
                <a:lnTo>
                  <a:pt x="115894" y="342111"/>
                </a:lnTo>
                <a:lnTo>
                  <a:pt x="87229" y="391144"/>
                </a:lnTo>
                <a:lnTo>
                  <a:pt x="62360" y="442281"/>
                </a:lnTo>
                <a:lnTo>
                  <a:pt x="41430" y="495295"/>
                </a:lnTo>
                <a:lnTo>
                  <a:pt x="24585" y="549959"/>
                </a:lnTo>
                <a:lnTo>
                  <a:pt x="11968" y="606046"/>
                </a:lnTo>
                <a:lnTo>
                  <a:pt x="3725" y="663329"/>
                </a:lnTo>
                <a:lnTo>
                  <a:pt x="0" y="721581"/>
                </a:lnTo>
                <a:lnTo>
                  <a:pt x="937" y="780574"/>
                </a:lnTo>
                <a:lnTo>
                  <a:pt x="6682" y="840083"/>
                </a:lnTo>
                <a:lnTo>
                  <a:pt x="17378" y="899879"/>
                </a:lnTo>
                <a:lnTo>
                  <a:pt x="27672" y="940745"/>
                </a:lnTo>
                <a:lnTo>
                  <a:pt x="40220" y="980834"/>
                </a:lnTo>
                <a:lnTo>
                  <a:pt x="54975" y="1020057"/>
                </a:lnTo>
                <a:lnTo>
                  <a:pt x="71892" y="1058324"/>
                </a:lnTo>
                <a:lnTo>
                  <a:pt x="90924" y="1095547"/>
                </a:lnTo>
                <a:lnTo>
                  <a:pt x="112026" y="1131635"/>
                </a:lnTo>
                <a:lnTo>
                  <a:pt x="135152" y="1166500"/>
                </a:lnTo>
                <a:lnTo>
                  <a:pt x="160255" y="1200051"/>
                </a:lnTo>
                <a:lnTo>
                  <a:pt x="187289" y="1232201"/>
                </a:lnTo>
                <a:lnTo>
                  <a:pt x="216209" y="1262858"/>
                </a:lnTo>
                <a:lnTo>
                  <a:pt x="349712" y="1129343"/>
                </a:lnTo>
                <a:lnTo>
                  <a:pt x="319095" y="1096067"/>
                </a:lnTo>
                <a:lnTo>
                  <a:pt x="291704" y="1060987"/>
                </a:lnTo>
                <a:lnTo>
                  <a:pt x="267541" y="1024304"/>
                </a:lnTo>
                <a:lnTo>
                  <a:pt x="246604" y="986218"/>
                </a:lnTo>
                <a:lnTo>
                  <a:pt x="228893" y="946931"/>
                </a:lnTo>
                <a:lnTo>
                  <a:pt x="214408" y="906643"/>
                </a:lnTo>
                <a:lnTo>
                  <a:pt x="203149" y="865554"/>
                </a:lnTo>
                <a:lnTo>
                  <a:pt x="195115" y="823866"/>
                </a:lnTo>
                <a:lnTo>
                  <a:pt x="190308" y="781779"/>
                </a:lnTo>
                <a:lnTo>
                  <a:pt x="188725" y="739494"/>
                </a:lnTo>
                <a:lnTo>
                  <a:pt x="190368" y="697213"/>
                </a:lnTo>
                <a:lnTo>
                  <a:pt x="195235" y="655134"/>
                </a:lnTo>
                <a:lnTo>
                  <a:pt x="203327" y="613461"/>
                </a:lnTo>
                <a:lnTo>
                  <a:pt x="214644" y="572392"/>
                </a:lnTo>
                <a:lnTo>
                  <a:pt x="229184" y="532129"/>
                </a:lnTo>
                <a:lnTo>
                  <a:pt x="246949" y="492873"/>
                </a:lnTo>
                <a:lnTo>
                  <a:pt x="267938" y="454825"/>
                </a:lnTo>
                <a:lnTo>
                  <a:pt x="292150" y="418184"/>
                </a:lnTo>
                <a:lnTo>
                  <a:pt x="319586" y="383153"/>
                </a:lnTo>
                <a:lnTo>
                  <a:pt x="350245" y="349931"/>
                </a:lnTo>
                <a:lnTo>
                  <a:pt x="383479" y="319278"/>
                </a:lnTo>
                <a:lnTo>
                  <a:pt x="418514" y="291855"/>
                </a:lnTo>
                <a:lnTo>
                  <a:pt x="455149" y="267662"/>
                </a:lnTo>
                <a:lnTo>
                  <a:pt x="493183" y="246700"/>
                </a:lnTo>
                <a:lnTo>
                  <a:pt x="532418" y="228967"/>
                </a:lnTo>
                <a:lnTo>
                  <a:pt x="572651" y="214465"/>
                </a:lnTo>
                <a:lnTo>
                  <a:pt x="613683" y="203191"/>
                </a:lnTo>
                <a:lnTo>
                  <a:pt x="655313" y="195148"/>
                </a:lnTo>
                <a:lnTo>
                  <a:pt x="697341" y="190333"/>
                </a:lnTo>
                <a:lnTo>
                  <a:pt x="739567" y="188748"/>
                </a:lnTo>
                <a:lnTo>
                  <a:pt x="1232178" y="188748"/>
                </a:lnTo>
                <a:lnTo>
                  <a:pt x="1227316" y="184132"/>
                </a:lnTo>
                <a:lnTo>
                  <a:pt x="1183215" y="148280"/>
                </a:lnTo>
                <a:lnTo>
                  <a:pt x="1136559" y="115937"/>
                </a:lnTo>
                <a:lnTo>
                  <a:pt x="1087577" y="87250"/>
                </a:lnTo>
                <a:lnTo>
                  <a:pt x="1036495" y="62362"/>
                </a:lnTo>
                <a:lnTo>
                  <a:pt x="983539" y="41420"/>
                </a:lnTo>
                <a:lnTo>
                  <a:pt x="928937" y="24568"/>
                </a:lnTo>
                <a:lnTo>
                  <a:pt x="872915" y="11950"/>
                </a:lnTo>
                <a:lnTo>
                  <a:pt x="815701" y="3713"/>
                </a:lnTo>
                <a:lnTo>
                  <a:pt x="757520" y="0"/>
                </a:lnTo>
                <a:close/>
              </a:path>
              <a:path w="1576704" h="1263014">
                <a:moveTo>
                  <a:pt x="1232178" y="188748"/>
                </a:moveTo>
                <a:lnTo>
                  <a:pt x="739567" y="188748"/>
                </a:lnTo>
                <a:lnTo>
                  <a:pt x="781790" y="190391"/>
                </a:lnTo>
                <a:lnTo>
                  <a:pt x="823809" y="195263"/>
                </a:lnTo>
                <a:lnTo>
                  <a:pt x="865425" y="203364"/>
                </a:lnTo>
                <a:lnTo>
                  <a:pt x="906437" y="214693"/>
                </a:lnTo>
                <a:lnTo>
                  <a:pt x="946645" y="229250"/>
                </a:lnTo>
                <a:lnTo>
                  <a:pt x="985848" y="247035"/>
                </a:lnTo>
                <a:lnTo>
                  <a:pt x="1023845" y="268048"/>
                </a:lnTo>
                <a:lnTo>
                  <a:pt x="1060437" y="292289"/>
                </a:lnTo>
                <a:lnTo>
                  <a:pt x="1095423" y="319757"/>
                </a:lnTo>
                <a:lnTo>
                  <a:pt x="1128603" y="350452"/>
                </a:lnTo>
                <a:lnTo>
                  <a:pt x="1154847" y="378661"/>
                </a:lnTo>
                <a:lnTo>
                  <a:pt x="1178993" y="408553"/>
                </a:lnTo>
                <a:lnTo>
                  <a:pt x="1200967" y="440008"/>
                </a:lnTo>
                <a:lnTo>
                  <a:pt x="1220696" y="472903"/>
                </a:lnTo>
                <a:lnTo>
                  <a:pt x="1238105" y="507116"/>
                </a:lnTo>
                <a:lnTo>
                  <a:pt x="1253121" y="542524"/>
                </a:lnTo>
                <a:lnTo>
                  <a:pt x="1257581" y="554571"/>
                </a:lnTo>
                <a:lnTo>
                  <a:pt x="1147640" y="557881"/>
                </a:lnTo>
                <a:lnTo>
                  <a:pt x="1382323" y="785275"/>
                </a:lnTo>
                <a:lnTo>
                  <a:pt x="1576468" y="588133"/>
                </a:lnTo>
                <a:lnTo>
                  <a:pt x="1460949" y="579928"/>
                </a:lnTo>
                <a:lnTo>
                  <a:pt x="1445449" y="521212"/>
                </a:lnTo>
                <a:lnTo>
                  <a:pt x="1425580" y="464846"/>
                </a:lnTo>
                <a:lnTo>
                  <a:pt x="1401568" y="410976"/>
                </a:lnTo>
                <a:lnTo>
                  <a:pt x="1373585" y="359660"/>
                </a:lnTo>
                <a:lnTo>
                  <a:pt x="1342025" y="311302"/>
                </a:lnTo>
                <a:lnTo>
                  <a:pt x="1306948" y="265788"/>
                </a:lnTo>
                <a:lnTo>
                  <a:pt x="1268636" y="223350"/>
                </a:lnTo>
                <a:lnTo>
                  <a:pt x="1232178" y="188748"/>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charset="0"/>
            </a:endParaRPr>
          </a:p>
        </p:txBody>
      </p:sp>
      <p:sp>
        <p:nvSpPr>
          <p:cNvPr id="16" name="object 12">
            <a:extLst>
              <a:ext uri="{FF2B5EF4-FFF2-40B4-BE49-F238E27FC236}">
                <a16:creationId xmlns:a16="http://schemas.microsoft.com/office/drawing/2014/main" id="{14178D8D-8C15-4176-AFBF-E645FDF8A281}"/>
              </a:ext>
            </a:extLst>
          </p:cNvPr>
          <p:cNvSpPr/>
          <p:nvPr/>
        </p:nvSpPr>
        <p:spPr>
          <a:xfrm>
            <a:off x="4202339" y="4982108"/>
            <a:ext cx="1478915" cy="1478915"/>
          </a:xfrm>
          <a:custGeom>
            <a:avLst/>
            <a:gdLst/>
            <a:ahLst/>
            <a:cxnLst/>
            <a:rect l="l" t="t" r="r" b="b"/>
            <a:pathLst>
              <a:path w="1478915" h="1478915">
                <a:moveTo>
                  <a:pt x="216598" y="216560"/>
                </a:moveTo>
                <a:lnTo>
                  <a:pt x="175444" y="261159"/>
                </a:lnTo>
                <a:lnTo>
                  <a:pt x="138623" y="308181"/>
                </a:lnTo>
                <a:lnTo>
                  <a:pt x="106133" y="357356"/>
                </a:lnTo>
                <a:lnTo>
                  <a:pt x="77975" y="408415"/>
                </a:lnTo>
                <a:lnTo>
                  <a:pt x="54149" y="461089"/>
                </a:lnTo>
                <a:lnTo>
                  <a:pt x="34655" y="515108"/>
                </a:lnTo>
                <a:lnTo>
                  <a:pt x="19493" y="570204"/>
                </a:lnTo>
                <a:lnTo>
                  <a:pt x="8663" y="626107"/>
                </a:lnTo>
                <a:lnTo>
                  <a:pt x="2165" y="682548"/>
                </a:lnTo>
                <a:lnTo>
                  <a:pt x="0" y="739259"/>
                </a:lnTo>
                <a:lnTo>
                  <a:pt x="2165" y="795969"/>
                </a:lnTo>
                <a:lnTo>
                  <a:pt x="8663" y="852410"/>
                </a:lnTo>
                <a:lnTo>
                  <a:pt x="19493" y="908313"/>
                </a:lnTo>
                <a:lnTo>
                  <a:pt x="34655" y="963408"/>
                </a:lnTo>
                <a:lnTo>
                  <a:pt x="54149" y="1017426"/>
                </a:lnTo>
                <a:lnTo>
                  <a:pt x="77975" y="1070099"/>
                </a:lnTo>
                <a:lnTo>
                  <a:pt x="106133" y="1121156"/>
                </a:lnTo>
                <a:lnTo>
                  <a:pt x="138623" y="1170330"/>
                </a:lnTo>
                <a:lnTo>
                  <a:pt x="175444" y="1217350"/>
                </a:lnTo>
                <a:lnTo>
                  <a:pt x="216698" y="1262040"/>
                </a:lnTo>
                <a:lnTo>
                  <a:pt x="261197" y="1303103"/>
                </a:lnTo>
                <a:lnTo>
                  <a:pt x="308219" y="1339927"/>
                </a:lnTo>
                <a:lnTo>
                  <a:pt x="357394" y="1372418"/>
                </a:lnTo>
                <a:lnTo>
                  <a:pt x="408452" y="1400577"/>
                </a:lnTo>
                <a:lnTo>
                  <a:pt x="461125" y="1424404"/>
                </a:lnTo>
                <a:lnTo>
                  <a:pt x="515144" y="1443898"/>
                </a:lnTo>
                <a:lnTo>
                  <a:pt x="570240" y="1459061"/>
                </a:lnTo>
                <a:lnTo>
                  <a:pt x="626143" y="1469891"/>
                </a:lnTo>
                <a:lnTo>
                  <a:pt x="682584" y="1476390"/>
                </a:lnTo>
                <a:lnTo>
                  <a:pt x="739295" y="1478556"/>
                </a:lnTo>
                <a:lnTo>
                  <a:pt x="796006" y="1476390"/>
                </a:lnTo>
                <a:lnTo>
                  <a:pt x="852448" y="1469891"/>
                </a:lnTo>
                <a:lnTo>
                  <a:pt x="908352" y="1459061"/>
                </a:lnTo>
                <a:lnTo>
                  <a:pt x="963449" y="1443898"/>
                </a:lnTo>
                <a:lnTo>
                  <a:pt x="1017470" y="1424404"/>
                </a:lnTo>
                <a:lnTo>
                  <a:pt x="1070145" y="1400577"/>
                </a:lnTo>
                <a:lnTo>
                  <a:pt x="1121206" y="1372418"/>
                </a:lnTo>
                <a:lnTo>
                  <a:pt x="1170383" y="1339927"/>
                </a:lnTo>
                <a:lnTo>
                  <a:pt x="1217408" y="1303103"/>
                </a:lnTo>
                <a:lnTo>
                  <a:pt x="1231483" y="1290116"/>
                </a:lnTo>
                <a:lnTo>
                  <a:pt x="739279" y="1290116"/>
                </a:lnTo>
                <a:lnTo>
                  <a:pt x="694090" y="1288291"/>
                </a:lnTo>
                <a:lnTo>
                  <a:pt x="649909" y="1282908"/>
                </a:lnTo>
                <a:lnTo>
                  <a:pt x="606877" y="1274111"/>
                </a:lnTo>
                <a:lnTo>
                  <a:pt x="565136" y="1262040"/>
                </a:lnTo>
                <a:lnTo>
                  <a:pt x="524828" y="1246837"/>
                </a:lnTo>
                <a:lnTo>
                  <a:pt x="486095" y="1228644"/>
                </a:lnTo>
                <a:lnTo>
                  <a:pt x="449077" y="1207602"/>
                </a:lnTo>
                <a:lnTo>
                  <a:pt x="413916" y="1183852"/>
                </a:lnTo>
                <a:lnTo>
                  <a:pt x="380754" y="1157538"/>
                </a:lnTo>
                <a:lnTo>
                  <a:pt x="349734" y="1128799"/>
                </a:lnTo>
                <a:lnTo>
                  <a:pt x="320995" y="1097779"/>
                </a:lnTo>
                <a:lnTo>
                  <a:pt x="294681" y="1064617"/>
                </a:lnTo>
                <a:lnTo>
                  <a:pt x="270931" y="1029456"/>
                </a:lnTo>
                <a:lnTo>
                  <a:pt x="249889" y="992438"/>
                </a:lnTo>
                <a:lnTo>
                  <a:pt x="231696" y="953705"/>
                </a:lnTo>
                <a:lnTo>
                  <a:pt x="216493" y="913397"/>
                </a:lnTo>
                <a:lnTo>
                  <a:pt x="204422" y="871656"/>
                </a:lnTo>
                <a:lnTo>
                  <a:pt x="195625" y="828624"/>
                </a:lnTo>
                <a:lnTo>
                  <a:pt x="190242" y="784443"/>
                </a:lnTo>
                <a:lnTo>
                  <a:pt x="188417" y="739254"/>
                </a:lnTo>
                <a:lnTo>
                  <a:pt x="188850" y="717381"/>
                </a:lnTo>
                <a:lnTo>
                  <a:pt x="192291" y="674002"/>
                </a:lnTo>
                <a:lnTo>
                  <a:pt x="199099" y="631265"/>
                </a:lnTo>
                <a:lnTo>
                  <a:pt x="209196" y="589353"/>
                </a:lnTo>
                <a:lnTo>
                  <a:pt x="222507" y="548449"/>
                </a:lnTo>
                <a:lnTo>
                  <a:pt x="238953" y="508736"/>
                </a:lnTo>
                <a:lnTo>
                  <a:pt x="258459" y="470398"/>
                </a:lnTo>
                <a:lnTo>
                  <a:pt x="280946" y="433617"/>
                </a:lnTo>
                <a:lnTo>
                  <a:pt x="306339" y="398577"/>
                </a:lnTo>
                <a:lnTo>
                  <a:pt x="334560" y="365461"/>
                </a:lnTo>
                <a:lnTo>
                  <a:pt x="349707" y="349681"/>
                </a:lnTo>
                <a:lnTo>
                  <a:pt x="216598" y="216560"/>
                </a:lnTo>
                <a:close/>
              </a:path>
              <a:path w="1478915" h="1478915">
                <a:moveTo>
                  <a:pt x="739279" y="0"/>
                </a:moveTo>
                <a:lnTo>
                  <a:pt x="739279" y="188391"/>
                </a:lnTo>
                <a:lnTo>
                  <a:pt x="784462" y="190217"/>
                </a:lnTo>
                <a:lnTo>
                  <a:pt x="828638" y="195599"/>
                </a:lnTo>
                <a:lnTo>
                  <a:pt x="871667" y="204397"/>
                </a:lnTo>
                <a:lnTo>
                  <a:pt x="913406" y="216468"/>
                </a:lnTo>
                <a:lnTo>
                  <a:pt x="953715" y="231671"/>
                </a:lnTo>
                <a:lnTo>
                  <a:pt x="992450" y="249864"/>
                </a:lnTo>
                <a:lnTo>
                  <a:pt x="1029470" y="270906"/>
                </a:lnTo>
                <a:lnTo>
                  <a:pt x="1064634" y="294655"/>
                </a:lnTo>
                <a:lnTo>
                  <a:pt x="1097799" y="320970"/>
                </a:lnTo>
                <a:lnTo>
                  <a:pt x="1128825" y="349708"/>
                </a:lnTo>
                <a:lnTo>
                  <a:pt x="1157568" y="380729"/>
                </a:lnTo>
                <a:lnTo>
                  <a:pt x="1183888" y="413891"/>
                </a:lnTo>
                <a:lnTo>
                  <a:pt x="1207642" y="449051"/>
                </a:lnTo>
                <a:lnTo>
                  <a:pt x="1228689" y="486069"/>
                </a:lnTo>
                <a:lnTo>
                  <a:pt x="1246887" y="524803"/>
                </a:lnTo>
                <a:lnTo>
                  <a:pt x="1262095" y="565111"/>
                </a:lnTo>
                <a:lnTo>
                  <a:pt x="1274169" y="606852"/>
                </a:lnTo>
                <a:lnTo>
                  <a:pt x="1282969" y="649884"/>
                </a:lnTo>
                <a:lnTo>
                  <a:pt x="1288354" y="694065"/>
                </a:lnTo>
                <a:lnTo>
                  <a:pt x="1290180" y="739259"/>
                </a:lnTo>
                <a:lnTo>
                  <a:pt x="1288354" y="784443"/>
                </a:lnTo>
                <a:lnTo>
                  <a:pt x="1282969" y="828624"/>
                </a:lnTo>
                <a:lnTo>
                  <a:pt x="1274169" y="871656"/>
                </a:lnTo>
                <a:lnTo>
                  <a:pt x="1262095" y="913397"/>
                </a:lnTo>
                <a:lnTo>
                  <a:pt x="1246887" y="953705"/>
                </a:lnTo>
                <a:lnTo>
                  <a:pt x="1228689" y="992438"/>
                </a:lnTo>
                <a:lnTo>
                  <a:pt x="1207642" y="1029456"/>
                </a:lnTo>
                <a:lnTo>
                  <a:pt x="1183888" y="1064617"/>
                </a:lnTo>
                <a:lnTo>
                  <a:pt x="1157568" y="1097779"/>
                </a:lnTo>
                <a:lnTo>
                  <a:pt x="1128825" y="1128799"/>
                </a:lnTo>
                <a:lnTo>
                  <a:pt x="1097799" y="1157538"/>
                </a:lnTo>
                <a:lnTo>
                  <a:pt x="1064634" y="1183852"/>
                </a:lnTo>
                <a:lnTo>
                  <a:pt x="1029470" y="1207602"/>
                </a:lnTo>
                <a:lnTo>
                  <a:pt x="992450" y="1228644"/>
                </a:lnTo>
                <a:lnTo>
                  <a:pt x="953715" y="1246837"/>
                </a:lnTo>
                <a:lnTo>
                  <a:pt x="913406" y="1262040"/>
                </a:lnTo>
                <a:lnTo>
                  <a:pt x="871667" y="1274111"/>
                </a:lnTo>
                <a:lnTo>
                  <a:pt x="828638" y="1282908"/>
                </a:lnTo>
                <a:lnTo>
                  <a:pt x="784462" y="1288291"/>
                </a:lnTo>
                <a:lnTo>
                  <a:pt x="739279" y="1290116"/>
                </a:lnTo>
                <a:lnTo>
                  <a:pt x="1231483" y="1290116"/>
                </a:lnTo>
                <a:lnTo>
                  <a:pt x="1262011" y="1261948"/>
                </a:lnTo>
                <a:lnTo>
                  <a:pt x="1303154" y="1217350"/>
                </a:lnTo>
                <a:lnTo>
                  <a:pt x="1339966" y="1170330"/>
                </a:lnTo>
                <a:lnTo>
                  <a:pt x="1372447" y="1121156"/>
                </a:lnTo>
                <a:lnTo>
                  <a:pt x="1400598" y="1070099"/>
                </a:lnTo>
                <a:lnTo>
                  <a:pt x="1424417" y="1017426"/>
                </a:lnTo>
                <a:lnTo>
                  <a:pt x="1443906" y="963408"/>
                </a:lnTo>
                <a:lnTo>
                  <a:pt x="1459064" y="908313"/>
                </a:lnTo>
                <a:lnTo>
                  <a:pt x="1469891" y="852410"/>
                </a:lnTo>
                <a:lnTo>
                  <a:pt x="1476387" y="795969"/>
                </a:lnTo>
                <a:lnTo>
                  <a:pt x="1478552" y="739254"/>
                </a:lnTo>
                <a:lnTo>
                  <a:pt x="1476387" y="682548"/>
                </a:lnTo>
                <a:lnTo>
                  <a:pt x="1469891" y="626107"/>
                </a:lnTo>
                <a:lnTo>
                  <a:pt x="1459064" y="570204"/>
                </a:lnTo>
                <a:lnTo>
                  <a:pt x="1443906" y="515108"/>
                </a:lnTo>
                <a:lnTo>
                  <a:pt x="1424417" y="461089"/>
                </a:lnTo>
                <a:lnTo>
                  <a:pt x="1400598" y="408415"/>
                </a:lnTo>
                <a:lnTo>
                  <a:pt x="1372447" y="357356"/>
                </a:lnTo>
                <a:lnTo>
                  <a:pt x="1339966" y="308181"/>
                </a:lnTo>
                <a:lnTo>
                  <a:pt x="1303154" y="261159"/>
                </a:lnTo>
                <a:lnTo>
                  <a:pt x="1261915" y="216468"/>
                </a:lnTo>
                <a:lnTo>
                  <a:pt x="1218982" y="176787"/>
                </a:lnTo>
                <a:lnTo>
                  <a:pt x="1173238" y="140768"/>
                </a:lnTo>
                <a:lnTo>
                  <a:pt x="1125027" y="108606"/>
                </a:lnTo>
                <a:lnTo>
                  <a:pt x="1074597" y="80403"/>
                </a:lnTo>
                <a:lnTo>
                  <a:pt x="1022196" y="56259"/>
                </a:lnTo>
                <a:lnTo>
                  <a:pt x="968070" y="36277"/>
                </a:lnTo>
                <a:lnTo>
                  <a:pt x="912468" y="20558"/>
                </a:lnTo>
                <a:lnTo>
                  <a:pt x="855637" y="9204"/>
                </a:lnTo>
                <a:lnTo>
                  <a:pt x="797825" y="2318"/>
                </a:lnTo>
                <a:lnTo>
                  <a:pt x="768628" y="581"/>
                </a:lnTo>
                <a:lnTo>
                  <a:pt x="739279"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charset="0"/>
            </a:endParaRPr>
          </a:p>
        </p:txBody>
      </p:sp>
      <p:sp>
        <p:nvSpPr>
          <p:cNvPr id="17" name="object 13">
            <a:extLst>
              <a:ext uri="{FF2B5EF4-FFF2-40B4-BE49-F238E27FC236}">
                <a16:creationId xmlns:a16="http://schemas.microsoft.com/office/drawing/2014/main" id="{0813C0BE-6BB6-4FD3-85A9-E6EBEEF5695A}"/>
              </a:ext>
            </a:extLst>
          </p:cNvPr>
          <p:cNvSpPr txBox="1"/>
          <p:nvPr/>
        </p:nvSpPr>
        <p:spPr>
          <a:xfrm>
            <a:off x="487223" y="5470269"/>
            <a:ext cx="880744" cy="508634"/>
          </a:xfrm>
          <a:prstGeom prst="rect">
            <a:avLst/>
          </a:prstGeom>
        </p:spPr>
        <p:txBody>
          <a:bodyPr vert="horz" wrap="square" lIns="0" tIns="0" rIns="0" bIns="0" rtlCol="0">
            <a:spAutoFit/>
          </a:bodyPr>
          <a:lstStyle/>
          <a:p>
            <a:pPr marL="17780" marR="0" lvl="0" indent="0" algn="ctr" defTabSz="457200" rtl="0" eaLnBrk="1" fontAlgn="base" latinLnBrk="0" hangingPunct="1">
              <a:lnSpc>
                <a:spcPct val="100000"/>
              </a:lnSpc>
              <a:spcBef>
                <a:spcPct val="0"/>
              </a:spcBef>
              <a:spcAft>
                <a:spcPct val="0"/>
              </a:spcAft>
              <a:buClrTx/>
              <a:buSzTx/>
              <a:buFontTx/>
              <a:buNone/>
              <a:tabLst/>
              <a:defRPr/>
            </a:pPr>
            <a:r>
              <a:rPr kumimoji="0" sz="1050" b="1" i="0" u="none" strike="noStrike" kern="1200" cap="none" spc="15" normalizeH="0" baseline="0" noProof="0" dirty="0">
                <a:ln>
                  <a:noFill/>
                </a:ln>
                <a:solidFill>
                  <a:srgbClr val="FF5000"/>
                </a:solidFill>
                <a:effectLst/>
                <a:uLnTx/>
                <a:uFillTx/>
                <a:latin typeface="Calibri"/>
                <a:cs typeface="Ubuntu"/>
              </a:rPr>
              <a:t>Supply</a:t>
            </a:r>
            <a:endParaRPr kumimoji="0" sz="1050" b="1" i="0" u="none" strike="noStrike" kern="1200" cap="none" spc="0" normalizeH="0" baseline="0" noProof="0" dirty="0">
              <a:ln>
                <a:noFill/>
              </a:ln>
              <a:solidFill>
                <a:srgbClr val="000000"/>
              </a:solidFill>
              <a:effectLst/>
              <a:uLnTx/>
              <a:uFillTx/>
              <a:latin typeface="Calibri"/>
              <a:cs typeface="Ubuntu"/>
            </a:endParaRPr>
          </a:p>
          <a:p>
            <a:pPr marL="17780" marR="0" lvl="0" indent="0" algn="ctr" defTabSz="457200" rtl="0" eaLnBrk="1" fontAlgn="base" latinLnBrk="0" hangingPunct="1">
              <a:lnSpc>
                <a:spcPct val="100000"/>
              </a:lnSpc>
              <a:spcBef>
                <a:spcPts val="95"/>
              </a:spcBef>
              <a:spcAft>
                <a:spcPct val="0"/>
              </a:spcAft>
              <a:buClrTx/>
              <a:buSzTx/>
              <a:buFontTx/>
              <a:buNone/>
              <a:tabLst/>
              <a:defRPr/>
            </a:pPr>
            <a:r>
              <a:rPr kumimoji="0" sz="1050" b="1" i="0" u="none" strike="noStrike" kern="1200" cap="none" spc="15" normalizeH="0" baseline="0" noProof="0" dirty="0">
                <a:ln>
                  <a:noFill/>
                </a:ln>
                <a:solidFill>
                  <a:srgbClr val="FF5000"/>
                </a:solidFill>
                <a:effectLst/>
                <a:uLnTx/>
                <a:uFillTx/>
                <a:latin typeface="Calibri"/>
                <a:cs typeface="Ubuntu"/>
              </a:rPr>
              <a:t>of</a:t>
            </a:r>
            <a:r>
              <a:rPr kumimoji="0" sz="1050" b="1" i="0" u="none" strike="noStrike" kern="1200" cap="none" spc="5" normalizeH="0" baseline="0" noProof="0" dirty="0">
                <a:ln>
                  <a:noFill/>
                </a:ln>
                <a:solidFill>
                  <a:srgbClr val="FF5000"/>
                </a:solidFill>
                <a:effectLst/>
                <a:uLnTx/>
                <a:uFillTx/>
                <a:latin typeface="Calibri"/>
                <a:cs typeface="Ubuntu"/>
              </a:rPr>
              <a:t> </a:t>
            </a:r>
            <a:r>
              <a:rPr kumimoji="0" sz="1050" b="1" i="0" u="none" strike="noStrike" kern="1200" cap="none" spc="15" normalizeH="0" baseline="0" noProof="0" dirty="0">
                <a:ln>
                  <a:noFill/>
                </a:ln>
                <a:solidFill>
                  <a:srgbClr val="FF5000"/>
                </a:solidFill>
                <a:effectLst/>
                <a:uLnTx/>
                <a:uFillTx/>
                <a:latin typeface="Calibri"/>
                <a:cs typeface="Ubuntu"/>
              </a:rPr>
              <a:t>manpower</a:t>
            </a:r>
            <a:endParaRPr kumimoji="0" sz="1050" b="1" i="0" u="none" strike="noStrike" kern="1200" cap="none" spc="0" normalizeH="0" baseline="0" noProof="0" dirty="0">
              <a:ln>
                <a:noFill/>
              </a:ln>
              <a:solidFill>
                <a:srgbClr val="000000"/>
              </a:solidFill>
              <a:effectLst/>
              <a:uLnTx/>
              <a:uFillTx/>
              <a:latin typeface="Calibri"/>
              <a:cs typeface="Ubuntu"/>
            </a:endParaRPr>
          </a:p>
          <a:p>
            <a:pPr marL="0" marR="37465" lvl="0" indent="0" algn="ctr" defTabSz="457200" rtl="0" eaLnBrk="1" fontAlgn="base" latinLnBrk="0" hangingPunct="1">
              <a:lnSpc>
                <a:spcPct val="100000"/>
              </a:lnSpc>
              <a:spcBef>
                <a:spcPts val="95"/>
              </a:spcBef>
              <a:spcAft>
                <a:spcPct val="0"/>
              </a:spcAft>
              <a:buClrTx/>
              <a:buSzTx/>
              <a:buFontTx/>
              <a:buNone/>
              <a:tabLst/>
              <a:defRPr/>
            </a:pPr>
            <a:r>
              <a:rPr kumimoji="0" sz="1050" b="1" i="0" u="none" strike="noStrike" kern="1200" cap="none" spc="20" normalizeH="0" baseline="0" noProof="0" dirty="0">
                <a:ln>
                  <a:noFill/>
                </a:ln>
                <a:solidFill>
                  <a:srgbClr val="FF5000"/>
                </a:solidFill>
                <a:effectLst/>
                <a:uLnTx/>
                <a:uFillTx/>
                <a:latin typeface="Calibri"/>
                <a:cs typeface="Ubuntu"/>
              </a:rPr>
              <a:t>&amp;</a:t>
            </a:r>
            <a:r>
              <a:rPr kumimoji="0" sz="1050" b="1" i="0" u="none" strike="noStrike" kern="1200" cap="none" spc="5" normalizeH="0" baseline="0" noProof="0" dirty="0">
                <a:ln>
                  <a:noFill/>
                </a:ln>
                <a:solidFill>
                  <a:srgbClr val="FF5000"/>
                </a:solidFill>
                <a:effectLst/>
                <a:uLnTx/>
                <a:uFillTx/>
                <a:latin typeface="Calibri"/>
                <a:cs typeface="Ubuntu"/>
              </a:rPr>
              <a:t> </a:t>
            </a:r>
            <a:r>
              <a:rPr kumimoji="0" sz="1050" b="1" i="0" u="none" strike="noStrike" kern="1200" cap="none" spc="15" normalizeH="0" baseline="0" noProof="0" dirty="0">
                <a:ln>
                  <a:noFill/>
                </a:ln>
                <a:solidFill>
                  <a:srgbClr val="FF5000"/>
                </a:solidFill>
                <a:effectLst/>
                <a:uLnTx/>
                <a:uFillTx/>
                <a:latin typeface="Calibri"/>
                <a:cs typeface="Ubuntu"/>
              </a:rPr>
              <a:t>Equipment</a:t>
            </a:r>
            <a:endParaRPr kumimoji="0" sz="1050" b="1" i="0" u="none" strike="noStrike" kern="1200" cap="none" spc="0" normalizeH="0" baseline="0" noProof="0" dirty="0">
              <a:ln>
                <a:noFill/>
              </a:ln>
              <a:solidFill>
                <a:srgbClr val="000000"/>
              </a:solidFill>
              <a:effectLst/>
              <a:uLnTx/>
              <a:uFillTx/>
              <a:latin typeface="Calibri"/>
              <a:cs typeface="Ubuntu"/>
            </a:endParaRPr>
          </a:p>
        </p:txBody>
      </p:sp>
      <p:sp>
        <p:nvSpPr>
          <p:cNvPr id="18" name="object 14">
            <a:extLst>
              <a:ext uri="{FF2B5EF4-FFF2-40B4-BE49-F238E27FC236}">
                <a16:creationId xmlns:a16="http://schemas.microsoft.com/office/drawing/2014/main" id="{522CADBA-26C9-41D1-8479-BA37F5C354A2}"/>
              </a:ext>
            </a:extLst>
          </p:cNvPr>
          <p:cNvSpPr txBox="1"/>
          <p:nvPr/>
        </p:nvSpPr>
        <p:spPr>
          <a:xfrm>
            <a:off x="1536593" y="4997121"/>
            <a:ext cx="728980" cy="340991"/>
          </a:xfrm>
          <a:prstGeom prst="rect">
            <a:avLst/>
          </a:prstGeom>
        </p:spPr>
        <p:txBody>
          <a:bodyPr vert="horz" wrap="square" lIns="0" tIns="0" rIns="0" bIns="0" rtlCol="0">
            <a:spAutoFit/>
          </a:bodyPr>
          <a:lstStyle/>
          <a:p>
            <a:pPr marL="12700" marR="5080" lvl="0" indent="222885" algn="l" defTabSz="457200" rtl="0" eaLnBrk="1" fontAlgn="base" latinLnBrk="0" hangingPunct="1">
              <a:lnSpc>
                <a:spcPct val="107800"/>
              </a:lnSpc>
              <a:spcBef>
                <a:spcPct val="0"/>
              </a:spcBef>
              <a:spcAft>
                <a:spcPct val="0"/>
              </a:spcAft>
              <a:buClrTx/>
              <a:buSzTx/>
              <a:buFontTx/>
              <a:buNone/>
              <a:tabLst/>
              <a:defRPr/>
            </a:pPr>
            <a:r>
              <a:rPr kumimoji="0" sz="1050" b="1" i="0" u="none" strike="noStrike" kern="1200" cap="none" spc="15" normalizeH="0" baseline="0" noProof="0" dirty="0">
                <a:ln>
                  <a:noFill/>
                </a:ln>
                <a:solidFill>
                  <a:srgbClr val="5B308D"/>
                </a:solidFill>
                <a:effectLst/>
                <a:uLnTx/>
                <a:uFillTx/>
                <a:latin typeface="Calibri"/>
                <a:cs typeface="Ubuntu"/>
              </a:rPr>
              <a:t>Yard Operations</a:t>
            </a:r>
            <a:endParaRPr kumimoji="0" sz="1050" b="1" i="0" u="none" strike="noStrike" kern="1200" cap="none" spc="0" normalizeH="0" baseline="0" noProof="0">
              <a:ln>
                <a:noFill/>
              </a:ln>
              <a:solidFill>
                <a:srgbClr val="000000"/>
              </a:solidFill>
              <a:effectLst/>
              <a:uLnTx/>
              <a:uFillTx/>
              <a:latin typeface="Calibri"/>
              <a:cs typeface="Ubuntu"/>
            </a:endParaRPr>
          </a:p>
        </p:txBody>
      </p:sp>
      <p:sp>
        <p:nvSpPr>
          <p:cNvPr id="19" name="object 15">
            <a:extLst>
              <a:ext uri="{FF2B5EF4-FFF2-40B4-BE49-F238E27FC236}">
                <a16:creationId xmlns:a16="http://schemas.microsoft.com/office/drawing/2014/main" id="{2EB383CC-725B-47A9-BC3B-1EDDD9397C06}"/>
              </a:ext>
            </a:extLst>
          </p:cNvPr>
          <p:cNvSpPr txBox="1"/>
          <p:nvPr/>
        </p:nvSpPr>
        <p:spPr>
          <a:xfrm>
            <a:off x="2569267" y="5514286"/>
            <a:ext cx="704215" cy="515526"/>
          </a:xfrm>
          <a:prstGeom prst="rect">
            <a:avLst/>
          </a:prstGeom>
        </p:spPr>
        <p:txBody>
          <a:bodyPr vert="horz" wrap="square" lIns="0" tIns="0" rIns="0" bIns="0" rtlCol="0">
            <a:spAutoFit/>
          </a:bodyPr>
          <a:lstStyle/>
          <a:p>
            <a:pPr marL="12065" marR="5080" lvl="0" indent="31115" algn="ctr" defTabSz="457200" rtl="0" eaLnBrk="1" fontAlgn="base" latinLnBrk="0" hangingPunct="1">
              <a:lnSpc>
                <a:spcPct val="107800"/>
              </a:lnSpc>
              <a:spcBef>
                <a:spcPct val="0"/>
              </a:spcBef>
              <a:spcAft>
                <a:spcPct val="0"/>
              </a:spcAft>
              <a:buClrTx/>
              <a:buSzTx/>
              <a:buFontTx/>
              <a:buNone/>
              <a:tabLst/>
              <a:defRPr/>
            </a:pPr>
            <a:r>
              <a:rPr kumimoji="0" sz="1050" b="1" i="0" u="none" strike="noStrike" kern="1200" cap="none" spc="15" normalizeH="0" baseline="0" noProof="0" dirty="0">
                <a:ln>
                  <a:noFill/>
                </a:ln>
                <a:solidFill>
                  <a:srgbClr val="FF5000"/>
                </a:solidFill>
                <a:effectLst/>
                <a:uLnTx/>
                <a:uFillTx/>
                <a:latin typeface="Calibri"/>
                <a:cs typeface="Ubuntu"/>
              </a:rPr>
              <a:t>Rig</a:t>
            </a:r>
            <a:r>
              <a:rPr kumimoji="0" sz="1050" b="1" i="0" u="none" strike="noStrike" kern="1200" cap="none" spc="5" normalizeH="0" baseline="0" noProof="0" dirty="0">
                <a:ln>
                  <a:noFill/>
                </a:ln>
                <a:solidFill>
                  <a:srgbClr val="FF5000"/>
                </a:solidFill>
                <a:effectLst/>
                <a:uLnTx/>
                <a:uFillTx/>
                <a:latin typeface="Calibri"/>
                <a:cs typeface="Ubuntu"/>
              </a:rPr>
              <a:t> </a:t>
            </a:r>
            <a:r>
              <a:rPr kumimoji="0" sz="1050" b="1" i="0" u="none" strike="noStrike" kern="1200" cap="none" spc="15" normalizeH="0" baseline="0" noProof="0" dirty="0">
                <a:ln>
                  <a:noFill/>
                </a:ln>
                <a:solidFill>
                  <a:srgbClr val="FF5000"/>
                </a:solidFill>
                <a:effectLst/>
                <a:uLnTx/>
                <a:uFillTx/>
                <a:latin typeface="Calibri"/>
                <a:cs typeface="Ubuntu"/>
              </a:rPr>
              <a:t>and Barge Movement</a:t>
            </a:r>
            <a:endParaRPr kumimoji="0" sz="1050" b="1" i="0" u="none" strike="noStrike" kern="1200" cap="none" spc="0" normalizeH="0" baseline="0" noProof="0">
              <a:ln>
                <a:noFill/>
              </a:ln>
              <a:solidFill>
                <a:srgbClr val="000000"/>
              </a:solidFill>
              <a:effectLst/>
              <a:uLnTx/>
              <a:uFillTx/>
              <a:latin typeface="Calibri"/>
              <a:cs typeface="Ubuntu"/>
            </a:endParaRPr>
          </a:p>
        </p:txBody>
      </p:sp>
      <p:sp>
        <p:nvSpPr>
          <p:cNvPr id="20" name="object 16">
            <a:extLst>
              <a:ext uri="{FF2B5EF4-FFF2-40B4-BE49-F238E27FC236}">
                <a16:creationId xmlns:a16="http://schemas.microsoft.com/office/drawing/2014/main" id="{0FAA2AEE-A39A-48F0-ADF9-1104EF84C018}"/>
              </a:ext>
            </a:extLst>
          </p:cNvPr>
          <p:cNvSpPr txBox="1"/>
          <p:nvPr/>
        </p:nvSpPr>
        <p:spPr>
          <a:xfrm>
            <a:off x="3697426" y="5009126"/>
            <a:ext cx="454659" cy="340991"/>
          </a:xfrm>
          <a:prstGeom prst="rect">
            <a:avLst/>
          </a:prstGeom>
        </p:spPr>
        <p:txBody>
          <a:bodyPr vert="horz" wrap="square" lIns="0" tIns="0" rIns="0" bIns="0" rtlCol="0">
            <a:spAutoFit/>
          </a:bodyPr>
          <a:lstStyle/>
          <a:p>
            <a:pPr marL="95250" marR="5080" lvl="0" indent="-83185" algn="l" defTabSz="457200" rtl="0" eaLnBrk="1" fontAlgn="base" latinLnBrk="0" hangingPunct="1">
              <a:lnSpc>
                <a:spcPct val="107800"/>
              </a:lnSpc>
              <a:spcBef>
                <a:spcPct val="0"/>
              </a:spcBef>
              <a:spcAft>
                <a:spcPct val="0"/>
              </a:spcAft>
              <a:buClrTx/>
              <a:buSzTx/>
              <a:buFontTx/>
              <a:buNone/>
              <a:tabLst/>
              <a:defRPr/>
            </a:pPr>
            <a:r>
              <a:rPr kumimoji="0" sz="1050" b="1" i="0" u="none" strike="noStrike" kern="1200" cap="none" spc="15" normalizeH="0" baseline="0" noProof="0" dirty="0">
                <a:ln>
                  <a:noFill/>
                </a:ln>
                <a:solidFill>
                  <a:srgbClr val="5B308D"/>
                </a:solidFill>
                <a:effectLst/>
                <a:uLnTx/>
                <a:uFillTx/>
                <a:latin typeface="Calibri"/>
                <a:cs typeface="Ubuntu"/>
              </a:rPr>
              <a:t>Cranes Hire</a:t>
            </a:r>
            <a:endParaRPr kumimoji="0" sz="1050" b="1" i="0" u="none" strike="noStrike" kern="1200" cap="none" spc="0" normalizeH="0" baseline="0" noProof="0">
              <a:ln>
                <a:noFill/>
              </a:ln>
              <a:solidFill>
                <a:srgbClr val="000000"/>
              </a:solidFill>
              <a:effectLst/>
              <a:uLnTx/>
              <a:uFillTx/>
              <a:latin typeface="Calibri"/>
              <a:cs typeface="Ubuntu"/>
            </a:endParaRPr>
          </a:p>
        </p:txBody>
      </p:sp>
      <p:sp>
        <p:nvSpPr>
          <p:cNvPr id="21" name="object 17">
            <a:extLst>
              <a:ext uri="{FF2B5EF4-FFF2-40B4-BE49-F238E27FC236}">
                <a16:creationId xmlns:a16="http://schemas.microsoft.com/office/drawing/2014/main" id="{410B0DD0-82F1-436C-AD97-114E70745C5F}"/>
              </a:ext>
            </a:extLst>
          </p:cNvPr>
          <p:cNvSpPr txBox="1"/>
          <p:nvPr/>
        </p:nvSpPr>
        <p:spPr>
          <a:xfrm>
            <a:off x="4744563" y="5579674"/>
            <a:ext cx="587375" cy="340991"/>
          </a:xfrm>
          <a:prstGeom prst="rect">
            <a:avLst/>
          </a:prstGeom>
        </p:spPr>
        <p:txBody>
          <a:bodyPr vert="horz" wrap="square" lIns="0" tIns="0" rIns="0" bIns="0" rtlCol="0">
            <a:spAutoFit/>
          </a:bodyPr>
          <a:lstStyle/>
          <a:p>
            <a:pPr marL="37465" marR="5080" lvl="0" indent="-25400" algn="l" defTabSz="457200" rtl="0" eaLnBrk="1" fontAlgn="base" latinLnBrk="0" hangingPunct="1">
              <a:lnSpc>
                <a:spcPct val="107800"/>
              </a:lnSpc>
              <a:spcBef>
                <a:spcPct val="0"/>
              </a:spcBef>
              <a:spcAft>
                <a:spcPct val="0"/>
              </a:spcAft>
              <a:buClrTx/>
              <a:buSzTx/>
              <a:buFontTx/>
              <a:buNone/>
              <a:tabLst/>
              <a:defRPr/>
            </a:pPr>
            <a:r>
              <a:rPr kumimoji="0" sz="1050" b="1" i="0" u="none" strike="noStrike" kern="1200" cap="none" spc="10" normalizeH="0" baseline="0" noProof="0" dirty="0">
                <a:ln>
                  <a:noFill/>
                </a:ln>
                <a:solidFill>
                  <a:srgbClr val="FF5000"/>
                </a:solidFill>
                <a:effectLst/>
                <a:uLnTx/>
                <a:uFillTx/>
                <a:latin typeface="Calibri"/>
                <a:cs typeface="Ubuntu"/>
              </a:rPr>
              <a:t>Oil</a:t>
            </a:r>
            <a:r>
              <a:rPr kumimoji="0" sz="1050" b="1" i="0" u="none" strike="noStrike" kern="1200" cap="none" spc="5" normalizeH="0" baseline="0" noProof="0" dirty="0">
                <a:ln>
                  <a:noFill/>
                </a:ln>
                <a:solidFill>
                  <a:srgbClr val="FF5000"/>
                </a:solidFill>
                <a:effectLst/>
                <a:uLnTx/>
                <a:uFillTx/>
                <a:latin typeface="Calibri"/>
                <a:cs typeface="Ubuntu"/>
              </a:rPr>
              <a:t> </a:t>
            </a:r>
            <a:r>
              <a:rPr kumimoji="0" sz="1050" b="1" i="0" u="none" strike="noStrike" kern="1200" cap="none" spc="20" normalizeH="0" baseline="0" noProof="0" dirty="0">
                <a:ln>
                  <a:noFill/>
                </a:ln>
                <a:solidFill>
                  <a:srgbClr val="FF5000"/>
                </a:solidFill>
                <a:effectLst/>
                <a:uLnTx/>
                <a:uFillTx/>
                <a:latin typeface="Calibri"/>
                <a:cs typeface="Ubuntu"/>
              </a:rPr>
              <a:t>&amp;</a:t>
            </a:r>
            <a:r>
              <a:rPr kumimoji="0" sz="1050" b="1" i="0" u="none" strike="noStrike" kern="1200" cap="none" spc="5" normalizeH="0" baseline="0" noProof="0" dirty="0">
                <a:ln>
                  <a:noFill/>
                </a:ln>
                <a:solidFill>
                  <a:srgbClr val="FF5000"/>
                </a:solidFill>
                <a:effectLst/>
                <a:uLnTx/>
                <a:uFillTx/>
                <a:latin typeface="Calibri"/>
                <a:cs typeface="Ubuntu"/>
              </a:rPr>
              <a:t> </a:t>
            </a:r>
            <a:r>
              <a:rPr kumimoji="0" sz="1050" b="1" i="0" u="none" strike="noStrike" kern="1200" cap="none" spc="15" normalizeH="0" baseline="0" noProof="0" dirty="0">
                <a:ln>
                  <a:noFill/>
                </a:ln>
                <a:solidFill>
                  <a:srgbClr val="FF5000"/>
                </a:solidFill>
                <a:effectLst/>
                <a:uLnTx/>
                <a:uFillTx/>
                <a:latin typeface="Calibri"/>
                <a:cs typeface="Ubuntu"/>
              </a:rPr>
              <a:t>Gas</a:t>
            </a:r>
            <a:r>
              <a:rPr kumimoji="0" sz="1050" b="1" i="0" u="none" strike="noStrike" kern="1200" cap="none" spc="10" normalizeH="0" baseline="0" noProof="0" dirty="0">
                <a:ln>
                  <a:noFill/>
                </a:ln>
                <a:solidFill>
                  <a:srgbClr val="FF5000"/>
                </a:solidFill>
                <a:effectLst/>
                <a:uLnTx/>
                <a:uFillTx/>
                <a:latin typeface="Calibri"/>
                <a:cs typeface="Ubuntu"/>
              </a:rPr>
              <a:t> Projects</a:t>
            </a:r>
            <a:endParaRPr kumimoji="0" sz="1050" b="1" i="0" u="none" strike="noStrike" kern="1200" cap="none" spc="0" normalizeH="0" baseline="0" noProof="0" dirty="0">
              <a:ln>
                <a:noFill/>
              </a:ln>
              <a:solidFill>
                <a:srgbClr val="000000"/>
              </a:solidFill>
              <a:effectLst/>
              <a:uLnTx/>
              <a:uFillTx/>
              <a:latin typeface="Calibri"/>
              <a:cs typeface="Ubuntu"/>
            </a:endParaRPr>
          </a:p>
        </p:txBody>
      </p:sp>
      <p:sp>
        <p:nvSpPr>
          <p:cNvPr id="24" name="object 6">
            <a:extLst>
              <a:ext uri="{FF2B5EF4-FFF2-40B4-BE49-F238E27FC236}">
                <a16:creationId xmlns:a16="http://schemas.microsoft.com/office/drawing/2014/main" id="{69E07E59-C5CA-41B4-8EAB-71A5CA034CB1}"/>
              </a:ext>
            </a:extLst>
          </p:cNvPr>
          <p:cNvSpPr txBox="1">
            <a:spLocks/>
          </p:cNvSpPr>
          <p:nvPr/>
        </p:nvSpPr>
        <p:spPr>
          <a:xfrm>
            <a:off x="6454265" y="1246800"/>
            <a:ext cx="5266036" cy="3906198"/>
          </a:xfrm>
          <a:prstGeom prst="rect">
            <a:avLst/>
          </a:prstGeom>
        </p:spPr>
        <p:txBody>
          <a:bodyPr vert="horz" wrap="square" lIns="0" tIns="0" rIns="0" bIns="0" rtlCol="0">
            <a:spAutoFit/>
          </a:bodyPr>
          <a:lstStyle>
            <a:lvl1pPr marL="0">
              <a:defRPr sz="2000" b="1" i="0">
                <a:solidFill>
                  <a:srgbClr val="FF5000"/>
                </a:solidFill>
                <a:latin typeface="Ubuntu"/>
                <a:ea typeface="+mn-ea"/>
                <a:cs typeface="Ubuntu"/>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334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5000"/>
                </a:solidFill>
                <a:effectLst/>
                <a:uLnTx/>
                <a:uFillTx/>
                <a:latin typeface="Calibri"/>
                <a:ea typeface="+mn-ea"/>
              </a:rPr>
              <a:t>Oil &amp; Gas Projects</a:t>
            </a:r>
          </a:p>
          <a:p>
            <a:pPr marL="5334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B308D"/>
                </a:solidFill>
                <a:effectLst/>
                <a:uLnTx/>
                <a:uFillTx/>
                <a:latin typeface="Calibri"/>
                <a:ea typeface="+mn-ea"/>
              </a:rPr>
              <a:t>Milaha is a pioneer in the supply of manpower to oil and gas projects with extensive experience and a loyal customer base.</a:t>
            </a:r>
            <a:endParaRPr kumimoji="0" lang="en-US" sz="1400" b="1" i="0" u="none" strike="noStrike" kern="0" cap="none" spc="0" normalizeH="0" baseline="0" noProof="0" dirty="0">
              <a:ln>
                <a:noFill/>
              </a:ln>
              <a:solidFill>
                <a:srgbClr val="FF5000"/>
              </a:solidFill>
              <a:effectLst/>
              <a:uLnTx/>
              <a:uFillTx/>
              <a:latin typeface="Calibri"/>
              <a:ea typeface="+mn-ea"/>
            </a:endParaRPr>
          </a:p>
          <a:p>
            <a:pPr marL="53340" marR="0" lvl="0" indent="0" algn="l" defTabSz="914400" rtl="0" eaLnBrk="1" fontAlgn="auto" latinLnBrk="0" hangingPunct="1">
              <a:lnSpc>
                <a:spcPct val="100000"/>
              </a:lnSpc>
              <a:spcBef>
                <a:spcPts val="1300"/>
              </a:spcBef>
              <a:spcAft>
                <a:spcPts val="0"/>
              </a:spcAft>
              <a:buClrTx/>
              <a:buSzTx/>
              <a:buFontTx/>
              <a:buNone/>
              <a:tabLst/>
              <a:defRPr/>
            </a:pPr>
            <a:r>
              <a:rPr kumimoji="0" lang="en-US" sz="1400" b="1" i="0" u="none" strike="noStrike" kern="0" cap="none" spc="0" normalizeH="0" baseline="0" noProof="0" dirty="0">
                <a:ln>
                  <a:noFill/>
                </a:ln>
                <a:solidFill>
                  <a:srgbClr val="5B308D"/>
                </a:solidFill>
                <a:effectLst/>
                <a:uLnTx/>
                <a:uFillTx/>
                <a:latin typeface="Calibri"/>
                <a:ea typeface="+mn-ea"/>
              </a:rPr>
              <a:t>Project Experience:</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8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err="1">
                <a:ln>
                  <a:noFill/>
                </a:ln>
                <a:solidFill>
                  <a:srgbClr val="5B308D"/>
                </a:solidFill>
                <a:effectLst/>
                <a:uLnTx/>
                <a:uFillTx/>
                <a:latin typeface="Calibri"/>
                <a:ea typeface="+mn-ea"/>
              </a:rPr>
              <a:t>RasGas</a:t>
            </a:r>
            <a:r>
              <a:rPr kumimoji="0" lang="en-US" sz="1400" b="0" i="0" u="none" strike="noStrike" kern="0" cap="none" spc="0" normalizeH="0" baseline="0" noProof="0" dirty="0">
                <a:ln>
                  <a:noFill/>
                </a:ln>
                <a:solidFill>
                  <a:srgbClr val="5B308D"/>
                </a:solidFill>
                <a:effectLst/>
                <a:uLnTx/>
                <a:uFillTx/>
                <a:latin typeface="Calibri"/>
                <a:ea typeface="+mn-ea"/>
              </a:rPr>
              <a:t> Operations Support Services for the Warehouse and Open Yard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10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a:ln>
                  <a:noFill/>
                </a:ln>
                <a:solidFill>
                  <a:srgbClr val="5B308D"/>
                </a:solidFill>
                <a:effectLst/>
                <a:uLnTx/>
                <a:uFillTx/>
                <a:latin typeface="Calibri"/>
                <a:ea typeface="+mn-ea"/>
              </a:rPr>
              <a:t>Qatar Petroleum Yard and Warehouse Operation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10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a:ln>
                  <a:noFill/>
                </a:ln>
                <a:solidFill>
                  <a:srgbClr val="5B308D"/>
                </a:solidFill>
                <a:effectLst/>
                <a:uLnTx/>
                <a:uFillTx/>
                <a:latin typeface="Calibri"/>
                <a:ea typeface="+mn-ea"/>
              </a:rPr>
              <a:t>Qatar Petrochemical Company (QAPCO) Bagging and Stuﬃng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10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a:ln>
                  <a:noFill/>
                </a:ln>
                <a:solidFill>
                  <a:srgbClr val="5B308D"/>
                </a:solidFill>
                <a:effectLst/>
                <a:uLnTx/>
                <a:uFillTx/>
                <a:latin typeface="Calibri"/>
                <a:ea typeface="+mn-ea"/>
              </a:rPr>
              <a:t>Qatar Fertilizer Company (QAFCO) Bagging and Stuﬃng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10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a:ln>
                  <a:noFill/>
                </a:ln>
                <a:solidFill>
                  <a:srgbClr val="5B308D"/>
                </a:solidFill>
                <a:effectLst/>
                <a:uLnTx/>
                <a:uFillTx/>
                <a:latin typeface="Calibri"/>
                <a:ea typeface="+mn-ea"/>
              </a:rPr>
              <a:t>Maersk Oil Yard and Warehouse Operation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339090" marR="0" lvl="0" indent="-285750" algn="l" defTabSz="914400" rtl="0" eaLnBrk="1" fontAlgn="auto" latinLnBrk="0" hangingPunct="1">
              <a:lnSpc>
                <a:spcPct val="100000"/>
              </a:lnSpc>
              <a:spcBef>
                <a:spcPts val="100"/>
              </a:spcBef>
              <a:spcAft>
                <a:spcPts val="0"/>
              </a:spcAft>
              <a:buClr>
                <a:srgbClr val="5B308D"/>
              </a:buClr>
              <a:buSzTx/>
              <a:buFont typeface="Arial" panose="020B0604020202020204" pitchFamily="34" charset="0"/>
              <a:buChar char="•"/>
              <a:tabLst>
                <a:tab pos="214629" algn="l"/>
              </a:tabLst>
              <a:defRPr/>
            </a:pPr>
            <a:r>
              <a:rPr kumimoji="0" lang="en-US" sz="1400" b="0" i="0" u="none" strike="noStrike" kern="0" cap="none" spc="0" normalizeH="0" baseline="0" noProof="0" dirty="0">
                <a:ln>
                  <a:noFill/>
                </a:ln>
                <a:solidFill>
                  <a:srgbClr val="5B308D"/>
                </a:solidFill>
                <a:effectLst/>
                <a:uLnTx/>
                <a:uFillTx/>
                <a:latin typeface="Calibri"/>
                <a:ea typeface="+mn-ea"/>
              </a:rPr>
              <a:t>Weatherford Contract.</a:t>
            </a:r>
            <a:endParaRPr kumimoji="0" lang="en-US" sz="1400" b="1" i="0" u="none" strike="noStrike" kern="0" cap="none" spc="0" normalizeH="0" baseline="0" noProof="0" dirty="0">
              <a:ln>
                <a:noFill/>
              </a:ln>
              <a:solidFill>
                <a:srgbClr val="FF5000"/>
              </a:solidFill>
              <a:effectLst/>
              <a:uLnTx/>
              <a:uFillTx/>
              <a:latin typeface="Calibri"/>
              <a:ea typeface="+mn-ea"/>
            </a:endParaRPr>
          </a:p>
          <a:p>
            <a:pPr marL="40640" marR="0" lvl="0" indent="0" algn="l" defTabSz="914400" rtl="0" eaLnBrk="1" fontAlgn="auto" latinLnBrk="0" hangingPunct="1">
              <a:lnSpc>
                <a:spcPct val="100000"/>
              </a:lnSpc>
              <a:spcBef>
                <a:spcPts val="33"/>
              </a:spcBef>
              <a:spcAft>
                <a:spcPts val="0"/>
              </a:spcAft>
              <a:buClrTx/>
              <a:buSzTx/>
              <a:buFontTx/>
              <a:buNone/>
              <a:tabLst/>
              <a:defRPr/>
            </a:pPr>
            <a:endParaRPr kumimoji="0" lang="en-US" sz="1400" b="1" i="0" u="none" strike="noStrike" kern="0" cap="none" spc="0" normalizeH="0" baseline="0" noProof="0" dirty="0">
              <a:ln>
                <a:noFill/>
              </a:ln>
              <a:solidFill>
                <a:srgbClr val="FF5000"/>
              </a:solidFill>
              <a:effectLst/>
              <a:uLnTx/>
              <a:uFillTx/>
              <a:latin typeface="Calibri"/>
              <a:ea typeface="+mn-ea"/>
              <a:cs typeface="Times New Roman"/>
            </a:endParaRPr>
          </a:p>
          <a:p>
            <a:pPr marL="5334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5000"/>
                </a:solidFill>
                <a:effectLst/>
                <a:uLnTx/>
                <a:uFillTx/>
                <a:latin typeface="Calibri"/>
                <a:ea typeface="+mn-ea"/>
              </a:rPr>
              <a:t>Land Transport</a:t>
            </a:r>
          </a:p>
          <a:p>
            <a:pPr marL="5334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B308D"/>
                </a:solidFill>
                <a:effectLst/>
                <a:uLnTx/>
                <a:uFillTx/>
                <a:latin typeface="Calibri"/>
                <a:ea typeface="+mn-ea"/>
              </a:rPr>
              <a:t>Equipment rental options are available to meet the speciﬁc needs of the client or project.</a:t>
            </a:r>
          </a:p>
          <a:p>
            <a:pPr marL="5334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B308D"/>
                </a:solidFill>
                <a:effectLst/>
                <a:uLnTx/>
                <a:uFillTx/>
                <a:latin typeface="Calibri"/>
                <a:ea typeface="+mn-ea"/>
              </a:rPr>
              <a:t>Our land transport services include:</a:t>
            </a:r>
            <a:endParaRPr kumimoji="0" lang="en-US" sz="1400" b="1" i="0" u="none" strike="noStrike" kern="0" cap="none" spc="0" normalizeH="0" baseline="0" noProof="0" dirty="0">
              <a:ln>
                <a:noFill/>
              </a:ln>
              <a:solidFill>
                <a:srgbClr val="FF5000"/>
              </a:solidFill>
              <a:effectLst/>
              <a:uLnTx/>
              <a:uFillTx/>
              <a:latin typeface="Calibri"/>
              <a:ea typeface="+mn-ea"/>
            </a:endParaRPr>
          </a:p>
        </p:txBody>
      </p:sp>
      <p:grpSp>
        <p:nvGrpSpPr>
          <p:cNvPr id="23553" name="Group 23552">
            <a:extLst>
              <a:ext uri="{FF2B5EF4-FFF2-40B4-BE49-F238E27FC236}">
                <a16:creationId xmlns:a16="http://schemas.microsoft.com/office/drawing/2014/main" id="{99B5D060-018F-48BA-91D2-A8954BB1A1D2}"/>
              </a:ext>
            </a:extLst>
          </p:cNvPr>
          <p:cNvGrpSpPr/>
          <p:nvPr/>
        </p:nvGrpSpPr>
        <p:grpSpPr>
          <a:xfrm>
            <a:off x="6429411" y="5408445"/>
            <a:ext cx="1163158" cy="694151"/>
            <a:chOff x="5665026" y="5603614"/>
            <a:chExt cx="1407421" cy="839923"/>
          </a:xfrm>
        </p:grpSpPr>
        <p:sp>
          <p:nvSpPr>
            <p:cNvPr id="25" name="object 8">
              <a:extLst>
                <a:ext uri="{FF2B5EF4-FFF2-40B4-BE49-F238E27FC236}">
                  <a16:creationId xmlns:a16="http://schemas.microsoft.com/office/drawing/2014/main" id="{A9AB0257-A389-4DA7-B579-3F59AFF8FAA2}"/>
                </a:ext>
              </a:extLst>
            </p:cNvPr>
            <p:cNvSpPr/>
            <p:nvPr/>
          </p:nvSpPr>
          <p:spPr>
            <a:xfrm>
              <a:off x="5841026" y="6041300"/>
              <a:ext cx="46990" cy="48260"/>
            </a:xfrm>
            <a:custGeom>
              <a:avLst/>
              <a:gdLst/>
              <a:ahLst/>
              <a:cxnLst/>
              <a:rect l="l" t="t" r="r" b="b"/>
              <a:pathLst>
                <a:path w="46990" h="48260">
                  <a:moveTo>
                    <a:pt x="28965" y="0"/>
                  </a:moveTo>
                  <a:lnTo>
                    <a:pt x="13437" y="2996"/>
                  </a:lnTo>
                  <a:lnTo>
                    <a:pt x="3504" y="11598"/>
                  </a:lnTo>
                  <a:lnTo>
                    <a:pt x="0" y="23837"/>
                  </a:lnTo>
                  <a:lnTo>
                    <a:pt x="4033" y="37264"/>
                  </a:lnTo>
                  <a:lnTo>
                    <a:pt x="14444" y="46095"/>
                  </a:lnTo>
                  <a:lnTo>
                    <a:pt x="24320" y="48191"/>
                  </a:lnTo>
                  <a:lnTo>
                    <a:pt x="37727" y="44156"/>
                  </a:lnTo>
                  <a:lnTo>
                    <a:pt x="46557" y="33737"/>
                  </a:lnTo>
                  <a:lnTo>
                    <a:pt x="45300" y="16376"/>
                  </a:lnTo>
                  <a:lnTo>
                    <a:pt x="38902" y="5205"/>
                  </a:lnTo>
                  <a:lnTo>
                    <a:pt x="28965"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26" name="object 9">
              <a:extLst>
                <a:ext uri="{FF2B5EF4-FFF2-40B4-BE49-F238E27FC236}">
                  <a16:creationId xmlns:a16="http://schemas.microsoft.com/office/drawing/2014/main" id="{8BFCEE55-FCBA-4326-8188-86F5ADA1AC0A}"/>
                </a:ext>
              </a:extLst>
            </p:cNvPr>
            <p:cNvSpPr/>
            <p:nvPr/>
          </p:nvSpPr>
          <p:spPr>
            <a:xfrm>
              <a:off x="5791380" y="5990710"/>
              <a:ext cx="149225" cy="149860"/>
            </a:xfrm>
            <a:custGeom>
              <a:avLst/>
              <a:gdLst/>
              <a:ahLst/>
              <a:cxnLst/>
              <a:rect l="l" t="t" r="r" b="b"/>
              <a:pathLst>
                <a:path w="149225" h="149860">
                  <a:moveTo>
                    <a:pt x="83340" y="0"/>
                  </a:moveTo>
                  <a:lnTo>
                    <a:pt x="38549" y="9996"/>
                  </a:lnTo>
                  <a:lnTo>
                    <a:pt x="9167" y="37166"/>
                  </a:lnTo>
                  <a:lnTo>
                    <a:pt x="0" y="61802"/>
                  </a:lnTo>
                  <a:lnTo>
                    <a:pt x="97" y="64092"/>
                  </a:lnTo>
                  <a:lnTo>
                    <a:pt x="9195" y="108009"/>
                  </a:lnTo>
                  <a:lnTo>
                    <a:pt x="35125" y="138139"/>
                  </a:lnTo>
                  <a:lnTo>
                    <a:pt x="72078" y="149470"/>
                  </a:lnTo>
                  <a:lnTo>
                    <a:pt x="73966" y="149494"/>
                  </a:lnTo>
                  <a:lnTo>
                    <a:pt x="88463" y="148095"/>
                  </a:lnTo>
                  <a:lnTo>
                    <a:pt x="102020" y="144076"/>
                  </a:lnTo>
                  <a:lnTo>
                    <a:pt x="114375" y="137699"/>
                  </a:lnTo>
                  <a:lnTo>
                    <a:pt x="125262" y="129231"/>
                  </a:lnTo>
                  <a:lnTo>
                    <a:pt x="133938" y="119470"/>
                  </a:lnTo>
                  <a:lnTo>
                    <a:pt x="75527" y="119470"/>
                  </a:lnTo>
                  <a:lnTo>
                    <a:pt x="60698" y="117313"/>
                  </a:lnTo>
                  <a:lnTo>
                    <a:pt x="47931" y="111264"/>
                  </a:lnTo>
                  <a:lnTo>
                    <a:pt x="37848" y="102005"/>
                  </a:lnTo>
                  <a:lnTo>
                    <a:pt x="31071" y="90217"/>
                  </a:lnTo>
                  <a:lnTo>
                    <a:pt x="28221" y="76580"/>
                  </a:lnTo>
                  <a:lnTo>
                    <a:pt x="30376" y="61802"/>
                  </a:lnTo>
                  <a:lnTo>
                    <a:pt x="57619" y="32394"/>
                  </a:lnTo>
                  <a:lnTo>
                    <a:pt x="73966" y="29415"/>
                  </a:lnTo>
                  <a:lnTo>
                    <a:pt x="132817" y="29415"/>
                  </a:lnTo>
                  <a:lnTo>
                    <a:pt x="130029" y="25419"/>
                  </a:lnTo>
                  <a:lnTo>
                    <a:pt x="120372" y="15886"/>
                  </a:lnTo>
                  <a:lnTo>
                    <a:pt x="109212" y="8346"/>
                  </a:lnTo>
                  <a:lnTo>
                    <a:pt x="96788" y="2987"/>
                  </a:lnTo>
                  <a:lnTo>
                    <a:pt x="83340" y="0"/>
                  </a:lnTo>
                  <a:close/>
                </a:path>
                <a:path w="149225" h="149860">
                  <a:moveTo>
                    <a:pt x="132817" y="29415"/>
                  </a:moveTo>
                  <a:lnTo>
                    <a:pt x="73966" y="29415"/>
                  </a:lnTo>
                  <a:lnTo>
                    <a:pt x="88284" y="31661"/>
                  </a:lnTo>
                  <a:lnTo>
                    <a:pt x="100751" y="37920"/>
                  </a:lnTo>
                  <a:lnTo>
                    <a:pt x="110639" y="47476"/>
                  </a:lnTo>
                  <a:lnTo>
                    <a:pt x="117217" y="59609"/>
                  </a:lnTo>
                  <a:lnTo>
                    <a:pt x="119755" y="73604"/>
                  </a:lnTo>
                  <a:lnTo>
                    <a:pt x="117516" y="87971"/>
                  </a:lnTo>
                  <a:lnTo>
                    <a:pt x="111264" y="100399"/>
                  </a:lnTo>
                  <a:lnTo>
                    <a:pt x="101709" y="110231"/>
                  </a:lnTo>
                  <a:lnTo>
                    <a:pt x="89560" y="116808"/>
                  </a:lnTo>
                  <a:lnTo>
                    <a:pt x="75527" y="119470"/>
                  </a:lnTo>
                  <a:lnTo>
                    <a:pt x="133938" y="119470"/>
                  </a:lnTo>
                  <a:lnTo>
                    <a:pt x="134416" y="118933"/>
                  </a:lnTo>
                  <a:lnTo>
                    <a:pt x="141571" y="107072"/>
                  </a:lnTo>
                  <a:lnTo>
                    <a:pt x="146464" y="93910"/>
                  </a:lnTo>
                  <a:lnTo>
                    <a:pt x="148829" y="79712"/>
                  </a:lnTo>
                  <a:lnTo>
                    <a:pt x="147582" y="64092"/>
                  </a:lnTo>
                  <a:lnTo>
                    <a:pt x="143873" y="49711"/>
                  </a:lnTo>
                  <a:lnTo>
                    <a:pt x="137942" y="36757"/>
                  </a:lnTo>
                  <a:lnTo>
                    <a:pt x="132817" y="29415"/>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27" name="object 10">
              <a:extLst>
                <a:ext uri="{FF2B5EF4-FFF2-40B4-BE49-F238E27FC236}">
                  <a16:creationId xmlns:a16="http://schemas.microsoft.com/office/drawing/2014/main" id="{51FB8722-37FE-4141-A989-1A4633A8E31F}"/>
                </a:ext>
              </a:extLst>
            </p:cNvPr>
            <p:cNvSpPr/>
            <p:nvPr/>
          </p:nvSpPr>
          <p:spPr>
            <a:xfrm>
              <a:off x="6796280" y="6040838"/>
              <a:ext cx="48260" cy="46990"/>
            </a:xfrm>
            <a:custGeom>
              <a:avLst/>
              <a:gdLst/>
              <a:ahLst/>
              <a:cxnLst/>
              <a:rect l="l" t="t" r="r" b="b"/>
              <a:pathLst>
                <a:path w="48260" h="46989">
                  <a:moveTo>
                    <a:pt x="24372" y="0"/>
                  </a:moveTo>
                  <a:lnTo>
                    <a:pt x="10936" y="4030"/>
                  </a:lnTo>
                  <a:lnTo>
                    <a:pt x="2100" y="14435"/>
                  </a:lnTo>
                  <a:lnTo>
                    <a:pt x="0" y="24320"/>
                  </a:lnTo>
                  <a:lnTo>
                    <a:pt x="4035" y="37733"/>
                  </a:lnTo>
                  <a:lnTo>
                    <a:pt x="14454" y="46559"/>
                  </a:lnTo>
                  <a:lnTo>
                    <a:pt x="31820" y="45304"/>
                  </a:lnTo>
                  <a:lnTo>
                    <a:pt x="42994" y="38911"/>
                  </a:lnTo>
                  <a:lnTo>
                    <a:pt x="48203" y="28975"/>
                  </a:lnTo>
                  <a:lnTo>
                    <a:pt x="45209" y="13446"/>
                  </a:lnTo>
                  <a:lnTo>
                    <a:pt x="36611" y="3510"/>
                  </a:lnTo>
                  <a:lnTo>
                    <a:pt x="24372"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28" name="object 11">
              <a:extLst>
                <a:ext uri="{FF2B5EF4-FFF2-40B4-BE49-F238E27FC236}">
                  <a16:creationId xmlns:a16="http://schemas.microsoft.com/office/drawing/2014/main" id="{7F66A901-21BD-48C9-8497-2CAE10BDA313}"/>
                </a:ext>
              </a:extLst>
            </p:cNvPr>
            <p:cNvSpPr/>
            <p:nvPr/>
          </p:nvSpPr>
          <p:spPr>
            <a:xfrm>
              <a:off x="6745550" y="5991194"/>
              <a:ext cx="149860" cy="149225"/>
            </a:xfrm>
            <a:custGeom>
              <a:avLst/>
              <a:gdLst/>
              <a:ahLst/>
              <a:cxnLst/>
              <a:rect l="l" t="t" r="r" b="b"/>
              <a:pathLst>
                <a:path w="149860" h="149225">
                  <a:moveTo>
                    <a:pt x="87691" y="0"/>
                  </a:moveTo>
                  <a:lnTo>
                    <a:pt x="41543" y="9195"/>
                  </a:lnTo>
                  <a:lnTo>
                    <a:pt x="11385" y="35099"/>
                  </a:lnTo>
                  <a:lnTo>
                    <a:pt x="0" y="73964"/>
                  </a:lnTo>
                  <a:lnTo>
                    <a:pt x="1400" y="88465"/>
                  </a:lnTo>
                  <a:lnTo>
                    <a:pt x="20282" y="125263"/>
                  </a:lnTo>
                  <a:lnTo>
                    <a:pt x="55603" y="146459"/>
                  </a:lnTo>
                  <a:lnTo>
                    <a:pt x="69791" y="148825"/>
                  </a:lnTo>
                  <a:lnTo>
                    <a:pt x="85409" y="147580"/>
                  </a:lnTo>
                  <a:lnTo>
                    <a:pt x="124091" y="130044"/>
                  </a:lnTo>
                  <a:lnTo>
                    <a:pt x="134573" y="119003"/>
                  </a:lnTo>
                  <a:lnTo>
                    <a:pt x="75928" y="119003"/>
                  </a:lnTo>
                  <a:lnTo>
                    <a:pt x="61325" y="116803"/>
                  </a:lnTo>
                  <a:lnTo>
                    <a:pt x="48692" y="110658"/>
                  </a:lnTo>
                  <a:lnTo>
                    <a:pt x="38698" y="101265"/>
                  </a:lnTo>
                  <a:lnTo>
                    <a:pt x="32011" y="89321"/>
                  </a:lnTo>
                  <a:lnTo>
                    <a:pt x="29300" y="75521"/>
                  </a:lnTo>
                  <a:lnTo>
                    <a:pt x="31494" y="60926"/>
                  </a:lnTo>
                  <a:lnTo>
                    <a:pt x="37647" y="48362"/>
                  </a:lnTo>
                  <a:lnTo>
                    <a:pt x="47067" y="38441"/>
                  </a:lnTo>
                  <a:lnTo>
                    <a:pt x="59060" y="31775"/>
                  </a:lnTo>
                  <a:lnTo>
                    <a:pt x="72934" y="28978"/>
                  </a:lnTo>
                  <a:lnTo>
                    <a:pt x="133436" y="28978"/>
                  </a:lnTo>
                  <a:lnTo>
                    <a:pt x="132098" y="26877"/>
                  </a:lnTo>
                  <a:lnTo>
                    <a:pt x="122968" y="17037"/>
                  </a:lnTo>
                  <a:lnTo>
                    <a:pt x="112375" y="9186"/>
                  </a:lnTo>
                  <a:lnTo>
                    <a:pt x="100542" y="3461"/>
                  </a:lnTo>
                  <a:lnTo>
                    <a:pt x="87691" y="0"/>
                  </a:lnTo>
                  <a:close/>
                </a:path>
                <a:path w="149860" h="149225">
                  <a:moveTo>
                    <a:pt x="133436" y="28978"/>
                  </a:moveTo>
                  <a:lnTo>
                    <a:pt x="72934" y="28978"/>
                  </a:lnTo>
                  <a:lnTo>
                    <a:pt x="87942" y="31098"/>
                  </a:lnTo>
                  <a:lnTo>
                    <a:pt x="100816" y="37068"/>
                  </a:lnTo>
                  <a:lnTo>
                    <a:pt x="110971" y="46219"/>
                  </a:lnTo>
                  <a:lnTo>
                    <a:pt x="117820" y="57880"/>
                  </a:lnTo>
                  <a:lnTo>
                    <a:pt x="120779" y="71382"/>
                  </a:lnTo>
                  <a:lnTo>
                    <a:pt x="120853" y="73964"/>
                  </a:lnTo>
                  <a:lnTo>
                    <a:pt x="118570" y="88050"/>
                  </a:lnTo>
                  <a:lnTo>
                    <a:pt x="112207" y="100314"/>
                  </a:lnTo>
                  <a:lnTo>
                    <a:pt x="102494" y="110039"/>
                  </a:lnTo>
                  <a:lnTo>
                    <a:pt x="90158" y="116507"/>
                  </a:lnTo>
                  <a:lnTo>
                    <a:pt x="75928" y="119003"/>
                  </a:lnTo>
                  <a:lnTo>
                    <a:pt x="134573" y="119003"/>
                  </a:lnTo>
                  <a:lnTo>
                    <a:pt x="141179" y="109241"/>
                  </a:lnTo>
                  <a:lnTo>
                    <a:pt x="146545" y="96821"/>
                  </a:lnTo>
                  <a:lnTo>
                    <a:pt x="149540" y="83373"/>
                  </a:lnTo>
                  <a:lnTo>
                    <a:pt x="148486" y="66953"/>
                  </a:lnTo>
                  <a:lnTo>
                    <a:pt x="145080" y="51972"/>
                  </a:lnTo>
                  <a:lnTo>
                    <a:pt x="139543" y="38568"/>
                  </a:lnTo>
                  <a:lnTo>
                    <a:pt x="133436" y="28978"/>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29" name="object 12">
              <a:extLst>
                <a:ext uri="{FF2B5EF4-FFF2-40B4-BE49-F238E27FC236}">
                  <a16:creationId xmlns:a16="http://schemas.microsoft.com/office/drawing/2014/main" id="{7FC88192-4244-421D-AC7A-DF5FF03AE751}"/>
                </a:ext>
              </a:extLst>
            </p:cNvPr>
            <p:cNvSpPr/>
            <p:nvPr/>
          </p:nvSpPr>
          <p:spPr>
            <a:xfrm>
              <a:off x="6962302" y="6040837"/>
              <a:ext cx="46990" cy="48260"/>
            </a:xfrm>
            <a:custGeom>
              <a:avLst/>
              <a:gdLst/>
              <a:ahLst/>
              <a:cxnLst/>
              <a:rect l="l" t="t" r="r" b="b"/>
              <a:pathLst>
                <a:path w="46989" h="48260">
                  <a:moveTo>
                    <a:pt x="22232" y="0"/>
                  </a:moveTo>
                  <a:lnTo>
                    <a:pt x="8823" y="4038"/>
                  </a:lnTo>
                  <a:lnTo>
                    <a:pt x="0" y="14462"/>
                  </a:lnTo>
                  <a:lnTo>
                    <a:pt x="1261" y="31824"/>
                  </a:lnTo>
                  <a:lnTo>
                    <a:pt x="7662" y="42994"/>
                  </a:lnTo>
                  <a:lnTo>
                    <a:pt x="17603" y="48194"/>
                  </a:lnTo>
                  <a:lnTo>
                    <a:pt x="33121" y="45194"/>
                  </a:lnTo>
                  <a:lnTo>
                    <a:pt x="43051" y="36586"/>
                  </a:lnTo>
                  <a:lnTo>
                    <a:pt x="46553" y="24336"/>
                  </a:lnTo>
                  <a:lnTo>
                    <a:pt x="42516" y="10918"/>
                  </a:lnTo>
                  <a:lnTo>
                    <a:pt x="32098" y="2091"/>
                  </a:lnTo>
                  <a:lnTo>
                    <a:pt x="22232"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0" name="object 13">
              <a:extLst>
                <a:ext uri="{FF2B5EF4-FFF2-40B4-BE49-F238E27FC236}">
                  <a16:creationId xmlns:a16="http://schemas.microsoft.com/office/drawing/2014/main" id="{C6B7EDD4-E4A1-4CFF-810E-9E81F22E4E5F}"/>
                </a:ext>
              </a:extLst>
            </p:cNvPr>
            <p:cNvSpPr/>
            <p:nvPr/>
          </p:nvSpPr>
          <p:spPr>
            <a:xfrm>
              <a:off x="6909671" y="5990125"/>
              <a:ext cx="149225" cy="149860"/>
            </a:xfrm>
            <a:custGeom>
              <a:avLst/>
              <a:gdLst/>
              <a:ahLst/>
              <a:cxnLst/>
              <a:rect l="l" t="t" r="r" b="b"/>
              <a:pathLst>
                <a:path w="149225" h="149860">
                  <a:moveTo>
                    <a:pt x="74863" y="0"/>
                  </a:moveTo>
                  <a:lnTo>
                    <a:pt x="34451" y="11795"/>
                  </a:lnTo>
                  <a:lnTo>
                    <a:pt x="7255" y="42423"/>
                  </a:lnTo>
                  <a:lnTo>
                    <a:pt x="0" y="69779"/>
                  </a:lnTo>
                  <a:lnTo>
                    <a:pt x="1247" y="85400"/>
                  </a:lnTo>
                  <a:lnTo>
                    <a:pt x="18801" y="124074"/>
                  </a:lnTo>
                  <a:lnTo>
                    <a:pt x="52041" y="146506"/>
                  </a:lnTo>
                  <a:lnTo>
                    <a:pt x="65489" y="149493"/>
                  </a:lnTo>
                  <a:lnTo>
                    <a:pt x="81903" y="148439"/>
                  </a:lnTo>
                  <a:lnTo>
                    <a:pt x="121972" y="132054"/>
                  </a:lnTo>
                  <a:lnTo>
                    <a:pt x="133920" y="120078"/>
                  </a:lnTo>
                  <a:lnTo>
                    <a:pt x="74863" y="120078"/>
                  </a:lnTo>
                  <a:lnTo>
                    <a:pt x="60547" y="117832"/>
                  </a:lnTo>
                  <a:lnTo>
                    <a:pt x="48082" y="111572"/>
                  </a:lnTo>
                  <a:lnTo>
                    <a:pt x="38199" y="102015"/>
                  </a:lnTo>
                  <a:lnTo>
                    <a:pt x="31624" y="89877"/>
                  </a:lnTo>
                  <a:lnTo>
                    <a:pt x="29087" y="75876"/>
                  </a:lnTo>
                  <a:lnTo>
                    <a:pt x="31326" y="61512"/>
                  </a:lnTo>
                  <a:lnTo>
                    <a:pt x="37578" y="49085"/>
                  </a:lnTo>
                  <a:lnTo>
                    <a:pt x="47134" y="39254"/>
                  </a:lnTo>
                  <a:lnTo>
                    <a:pt x="59286" y="32680"/>
                  </a:lnTo>
                  <a:lnTo>
                    <a:pt x="73323" y="30022"/>
                  </a:lnTo>
                  <a:lnTo>
                    <a:pt x="132866" y="30022"/>
                  </a:lnTo>
                  <a:lnTo>
                    <a:pt x="132571" y="29523"/>
                  </a:lnTo>
                  <a:lnTo>
                    <a:pt x="102336" y="5351"/>
                  </a:lnTo>
                  <a:lnTo>
                    <a:pt x="76752" y="23"/>
                  </a:lnTo>
                  <a:lnTo>
                    <a:pt x="74863" y="0"/>
                  </a:lnTo>
                  <a:close/>
                </a:path>
                <a:path w="149225" h="149860">
                  <a:moveTo>
                    <a:pt x="132866" y="30022"/>
                  </a:moveTo>
                  <a:lnTo>
                    <a:pt x="73323" y="30022"/>
                  </a:lnTo>
                  <a:lnTo>
                    <a:pt x="88144" y="32182"/>
                  </a:lnTo>
                  <a:lnTo>
                    <a:pt x="100904" y="38238"/>
                  </a:lnTo>
                  <a:lnTo>
                    <a:pt x="110980" y="47506"/>
                  </a:lnTo>
                  <a:lnTo>
                    <a:pt x="117748" y="59303"/>
                  </a:lnTo>
                  <a:lnTo>
                    <a:pt x="120586" y="72948"/>
                  </a:lnTo>
                  <a:lnTo>
                    <a:pt x="118427" y="87719"/>
                  </a:lnTo>
                  <a:lnTo>
                    <a:pt x="91167" y="117113"/>
                  </a:lnTo>
                  <a:lnTo>
                    <a:pt x="74863" y="120078"/>
                  </a:lnTo>
                  <a:lnTo>
                    <a:pt x="133920" y="120078"/>
                  </a:lnTo>
                  <a:lnTo>
                    <a:pt x="139662" y="112328"/>
                  </a:lnTo>
                  <a:lnTo>
                    <a:pt x="145386" y="100491"/>
                  </a:lnTo>
                  <a:lnTo>
                    <a:pt x="148821" y="87719"/>
                  </a:lnTo>
                  <a:lnTo>
                    <a:pt x="148731" y="85400"/>
                  </a:lnTo>
                  <a:lnTo>
                    <a:pt x="147984" y="70641"/>
                  </a:lnTo>
                  <a:lnTo>
                    <a:pt x="144844" y="55224"/>
                  </a:lnTo>
                  <a:lnTo>
                    <a:pt x="139637" y="41484"/>
                  </a:lnTo>
                  <a:lnTo>
                    <a:pt x="132866" y="30022"/>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1" name="object 14">
              <a:extLst>
                <a:ext uri="{FF2B5EF4-FFF2-40B4-BE49-F238E27FC236}">
                  <a16:creationId xmlns:a16="http://schemas.microsoft.com/office/drawing/2014/main" id="{FB057EEB-5DA7-4A17-9290-CEE6182034BA}"/>
                </a:ext>
              </a:extLst>
            </p:cNvPr>
            <p:cNvSpPr/>
            <p:nvPr/>
          </p:nvSpPr>
          <p:spPr>
            <a:xfrm>
              <a:off x="5999932" y="5603614"/>
              <a:ext cx="1072515" cy="372110"/>
            </a:xfrm>
            <a:custGeom>
              <a:avLst/>
              <a:gdLst/>
              <a:ahLst/>
              <a:cxnLst/>
              <a:rect l="l" t="t" r="r" b="b"/>
              <a:pathLst>
                <a:path w="1072514" h="372110">
                  <a:moveTo>
                    <a:pt x="35585" y="0"/>
                  </a:moveTo>
                  <a:lnTo>
                    <a:pt x="21776" y="2852"/>
                  </a:lnTo>
                  <a:lnTo>
                    <a:pt x="10482" y="10631"/>
                  </a:lnTo>
                  <a:lnTo>
                    <a:pt x="2843" y="22164"/>
                  </a:lnTo>
                  <a:lnTo>
                    <a:pt x="0" y="36283"/>
                  </a:lnTo>
                  <a:lnTo>
                    <a:pt x="38" y="335858"/>
                  </a:lnTo>
                  <a:lnTo>
                    <a:pt x="2783" y="349806"/>
                  </a:lnTo>
                  <a:lnTo>
                    <a:pt x="10373" y="361377"/>
                  </a:lnTo>
                  <a:lnTo>
                    <a:pt x="21629" y="369205"/>
                  </a:lnTo>
                  <a:lnTo>
                    <a:pt x="35413" y="372122"/>
                  </a:lnTo>
                  <a:lnTo>
                    <a:pt x="1036385" y="372122"/>
                  </a:lnTo>
                  <a:lnTo>
                    <a:pt x="1050194" y="369272"/>
                  </a:lnTo>
                  <a:lnTo>
                    <a:pt x="1061492" y="361500"/>
                  </a:lnTo>
                  <a:lnTo>
                    <a:pt x="1069139" y="349973"/>
                  </a:lnTo>
                  <a:lnTo>
                    <a:pt x="1071993" y="335858"/>
                  </a:lnTo>
                  <a:lnTo>
                    <a:pt x="1071961" y="36283"/>
                  </a:lnTo>
                  <a:lnTo>
                    <a:pt x="1050354" y="2919"/>
                  </a:lnTo>
                  <a:lnTo>
                    <a:pt x="35585"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2" name="object 15">
              <a:extLst>
                <a:ext uri="{FF2B5EF4-FFF2-40B4-BE49-F238E27FC236}">
                  <a16:creationId xmlns:a16="http://schemas.microsoft.com/office/drawing/2014/main" id="{6BA5E5D1-C5B0-4AB0-BAB3-DFC9AFFFBA5B}"/>
                </a:ext>
              </a:extLst>
            </p:cNvPr>
            <p:cNvSpPr/>
            <p:nvPr/>
          </p:nvSpPr>
          <p:spPr>
            <a:xfrm>
              <a:off x="5812135" y="5604789"/>
              <a:ext cx="147955" cy="63500"/>
            </a:xfrm>
            <a:custGeom>
              <a:avLst/>
              <a:gdLst/>
              <a:ahLst/>
              <a:cxnLst/>
              <a:rect l="l" t="t" r="r" b="b"/>
              <a:pathLst>
                <a:path w="147955" h="63500">
                  <a:moveTo>
                    <a:pt x="140881" y="0"/>
                  </a:moveTo>
                  <a:lnTo>
                    <a:pt x="1905" y="58470"/>
                  </a:lnTo>
                  <a:lnTo>
                    <a:pt x="0" y="60032"/>
                  </a:lnTo>
                  <a:lnTo>
                    <a:pt x="228" y="61150"/>
                  </a:lnTo>
                  <a:lnTo>
                    <a:pt x="203" y="62242"/>
                  </a:lnTo>
                  <a:lnTo>
                    <a:pt x="2476" y="62941"/>
                  </a:lnTo>
                  <a:lnTo>
                    <a:pt x="140411" y="62941"/>
                  </a:lnTo>
                  <a:lnTo>
                    <a:pt x="147485" y="55854"/>
                  </a:lnTo>
                  <a:lnTo>
                    <a:pt x="147485" y="5041"/>
                  </a:lnTo>
                  <a:lnTo>
                    <a:pt x="140881"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3" name="object 16">
              <a:extLst>
                <a:ext uri="{FF2B5EF4-FFF2-40B4-BE49-F238E27FC236}">
                  <a16:creationId xmlns:a16="http://schemas.microsoft.com/office/drawing/2014/main" id="{EB266ABF-282C-4BA1-A910-A875AD8C166B}"/>
                </a:ext>
              </a:extLst>
            </p:cNvPr>
            <p:cNvSpPr/>
            <p:nvPr/>
          </p:nvSpPr>
          <p:spPr>
            <a:xfrm>
              <a:off x="5665026" y="5686513"/>
              <a:ext cx="1073150" cy="419100"/>
            </a:xfrm>
            <a:custGeom>
              <a:avLst/>
              <a:gdLst/>
              <a:ahLst/>
              <a:cxnLst/>
              <a:rect l="l" t="t" r="r" b="b"/>
              <a:pathLst>
                <a:path w="1073150" h="419100">
                  <a:moveTo>
                    <a:pt x="293554" y="292548"/>
                  </a:moveTo>
                  <a:lnTo>
                    <a:pt x="189736" y="292548"/>
                  </a:lnTo>
                  <a:lnTo>
                    <a:pt x="204839" y="293327"/>
                  </a:lnTo>
                  <a:lnTo>
                    <a:pt x="218842" y="295795"/>
                  </a:lnTo>
                  <a:lnTo>
                    <a:pt x="253782" y="312143"/>
                  </a:lnTo>
                  <a:lnTo>
                    <a:pt x="282084" y="350386"/>
                  </a:lnTo>
                  <a:lnTo>
                    <a:pt x="287921" y="387252"/>
                  </a:lnTo>
                  <a:lnTo>
                    <a:pt x="286680" y="400467"/>
                  </a:lnTo>
                  <a:lnTo>
                    <a:pt x="284132" y="412821"/>
                  </a:lnTo>
                  <a:lnTo>
                    <a:pt x="283969" y="418719"/>
                  </a:lnTo>
                  <a:lnTo>
                    <a:pt x="285552" y="418808"/>
                  </a:lnTo>
                  <a:lnTo>
                    <a:pt x="288245" y="413735"/>
                  </a:lnTo>
                  <a:lnTo>
                    <a:pt x="291411" y="404146"/>
                  </a:lnTo>
                  <a:lnTo>
                    <a:pt x="296947" y="385535"/>
                  </a:lnTo>
                  <a:lnTo>
                    <a:pt x="303428" y="378955"/>
                  </a:lnTo>
                  <a:lnTo>
                    <a:pt x="1064761" y="378650"/>
                  </a:lnTo>
                  <a:lnTo>
                    <a:pt x="1072940" y="375424"/>
                  </a:lnTo>
                  <a:lnTo>
                    <a:pt x="1072838" y="358101"/>
                  </a:lnTo>
                  <a:lnTo>
                    <a:pt x="1072964" y="329310"/>
                  </a:lnTo>
                  <a:lnTo>
                    <a:pt x="1073041" y="324599"/>
                  </a:lnTo>
                  <a:lnTo>
                    <a:pt x="1068781" y="319608"/>
                  </a:lnTo>
                  <a:lnTo>
                    <a:pt x="298583" y="319608"/>
                  </a:lnTo>
                  <a:lnTo>
                    <a:pt x="293554" y="312788"/>
                  </a:lnTo>
                  <a:lnTo>
                    <a:pt x="293554" y="292548"/>
                  </a:lnTo>
                  <a:close/>
                </a:path>
                <a:path w="1073150" h="419100">
                  <a:moveTo>
                    <a:pt x="38233" y="138772"/>
                  </a:moveTo>
                  <a:lnTo>
                    <a:pt x="22218" y="168554"/>
                  </a:lnTo>
                  <a:lnTo>
                    <a:pt x="18941" y="174751"/>
                  </a:lnTo>
                  <a:lnTo>
                    <a:pt x="16236" y="185673"/>
                  </a:lnTo>
                  <a:lnTo>
                    <a:pt x="16236" y="252209"/>
                  </a:lnTo>
                  <a:lnTo>
                    <a:pt x="19830" y="253415"/>
                  </a:lnTo>
                  <a:lnTo>
                    <a:pt x="22332" y="255955"/>
                  </a:lnTo>
                  <a:lnTo>
                    <a:pt x="22332" y="293001"/>
                  </a:lnTo>
                  <a:lnTo>
                    <a:pt x="19830" y="295554"/>
                  </a:lnTo>
                  <a:lnTo>
                    <a:pt x="16236" y="296760"/>
                  </a:lnTo>
                  <a:lnTo>
                    <a:pt x="16236" y="303898"/>
                  </a:lnTo>
                  <a:lnTo>
                    <a:pt x="11318" y="316153"/>
                  </a:lnTo>
                  <a:lnTo>
                    <a:pt x="3117" y="325638"/>
                  </a:lnTo>
                  <a:lnTo>
                    <a:pt x="19" y="337735"/>
                  </a:lnTo>
                  <a:lnTo>
                    <a:pt x="19169" y="377846"/>
                  </a:lnTo>
                  <a:lnTo>
                    <a:pt x="99752" y="378650"/>
                  </a:lnTo>
                  <a:lnTo>
                    <a:pt x="105936" y="378650"/>
                  </a:lnTo>
                  <a:lnTo>
                    <a:pt x="111359" y="364845"/>
                  </a:lnTo>
                  <a:lnTo>
                    <a:pt x="113937" y="358101"/>
                  </a:lnTo>
                  <a:lnTo>
                    <a:pt x="118030" y="348146"/>
                  </a:lnTo>
                  <a:lnTo>
                    <a:pt x="147201" y="308561"/>
                  </a:lnTo>
                  <a:lnTo>
                    <a:pt x="189736" y="292548"/>
                  </a:lnTo>
                  <a:lnTo>
                    <a:pt x="293554" y="292548"/>
                  </a:lnTo>
                  <a:lnTo>
                    <a:pt x="293554" y="231546"/>
                  </a:lnTo>
                  <a:lnTo>
                    <a:pt x="108680" y="231546"/>
                  </a:lnTo>
                  <a:lnTo>
                    <a:pt x="65271" y="231482"/>
                  </a:lnTo>
                  <a:lnTo>
                    <a:pt x="60407" y="226225"/>
                  </a:lnTo>
                  <a:lnTo>
                    <a:pt x="60407" y="147739"/>
                  </a:lnTo>
                  <a:lnTo>
                    <a:pt x="61359" y="140703"/>
                  </a:lnTo>
                  <a:lnTo>
                    <a:pt x="62020" y="139331"/>
                  </a:lnTo>
                  <a:lnTo>
                    <a:pt x="42309" y="139331"/>
                  </a:lnTo>
                  <a:lnTo>
                    <a:pt x="38233" y="138772"/>
                  </a:lnTo>
                  <a:close/>
                </a:path>
                <a:path w="1073150" h="419100">
                  <a:moveTo>
                    <a:pt x="1068749" y="319570"/>
                  </a:moveTo>
                  <a:lnTo>
                    <a:pt x="298583" y="319608"/>
                  </a:lnTo>
                  <a:lnTo>
                    <a:pt x="1068781" y="319608"/>
                  </a:lnTo>
                  <a:close/>
                </a:path>
                <a:path w="1073150" h="419100">
                  <a:moveTo>
                    <a:pt x="152812" y="156146"/>
                  </a:moveTo>
                  <a:lnTo>
                    <a:pt x="146564" y="160273"/>
                  </a:lnTo>
                  <a:lnTo>
                    <a:pt x="143224" y="167385"/>
                  </a:lnTo>
                  <a:lnTo>
                    <a:pt x="113645" y="224027"/>
                  </a:lnTo>
                  <a:lnTo>
                    <a:pt x="108680" y="231546"/>
                  </a:lnTo>
                  <a:lnTo>
                    <a:pt x="293554" y="231546"/>
                  </a:lnTo>
                  <a:lnTo>
                    <a:pt x="293554" y="223024"/>
                  </a:lnTo>
                  <a:lnTo>
                    <a:pt x="224085" y="223024"/>
                  </a:lnTo>
                  <a:lnTo>
                    <a:pt x="220402" y="219481"/>
                  </a:lnTo>
                  <a:lnTo>
                    <a:pt x="220402" y="202641"/>
                  </a:lnTo>
                  <a:lnTo>
                    <a:pt x="224085" y="199097"/>
                  </a:lnTo>
                  <a:lnTo>
                    <a:pt x="293554" y="199097"/>
                  </a:lnTo>
                  <a:lnTo>
                    <a:pt x="293554" y="156273"/>
                  </a:lnTo>
                  <a:lnTo>
                    <a:pt x="271964" y="156273"/>
                  </a:lnTo>
                  <a:lnTo>
                    <a:pt x="152812" y="156146"/>
                  </a:lnTo>
                  <a:close/>
                </a:path>
                <a:path w="1073150" h="419100">
                  <a:moveTo>
                    <a:pt x="293554" y="199097"/>
                  </a:moveTo>
                  <a:lnTo>
                    <a:pt x="256571" y="199097"/>
                  </a:lnTo>
                  <a:lnTo>
                    <a:pt x="260267" y="202641"/>
                  </a:lnTo>
                  <a:lnTo>
                    <a:pt x="260267" y="219481"/>
                  </a:lnTo>
                  <a:lnTo>
                    <a:pt x="256571" y="223024"/>
                  </a:lnTo>
                  <a:lnTo>
                    <a:pt x="293554" y="223024"/>
                  </a:lnTo>
                  <a:lnTo>
                    <a:pt x="293554" y="199097"/>
                  </a:lnTo>
                  <a:close/>
                </a:path>
                <a:path w="1073150" h="419100">
                  <a:moveTo>
                    <a:pt x="293554" y="18681"/>
                  </a:moveTo>
                  <a:lnTo>
                    <a:pt x="271964" y="18681"/>
                  </a:lnTo>
                  <a:lnTo>
                    <a:pt x="277475" y="25844"/>
                  </a:lnTo>
                  <a:lnTo>
                    <a:pt x="277475" y="149110"/>
                  </a:lnTo>
                  <a:lnTo>
                    <a:pt x="271964" y="156273"/>
                  </a:lnTo>
                  <a:lnTo>
                    <a:pt x="293554" y="156273"/>
                  </a:lnTo>
                  <a:lnTo>
                    <a:pt x="293554" y="18681"/>
                  </a:lnTo>
                  <a:close/>
                </a:path>
                <a:path w="1073150" h="419100">
                  <a:moveTo>
                    <a:pt x="288524" y="0"/>
                  </a:moveTo>
                  <a:lnTo>
                    <a:pt x="117824" y="0"/>
                  </a:lnTo>
                  <a:lnTo>
                    <a:pt x="110115" y="4978"/>
                  </a:lnTo>
                  <a:lnTo>
                    <a:pt x="106813" y="11175"/>
                  </a:lnTo>
                  <a:lnTo>
                    <a:pt x="103523" y="17284"/>
                  </a:lnTo>
                  <a:lnTo>
                    <a:pt x="106343" y="20446"/>
                  </a:lnTo>
                  <a:lnTo>
                    <a:pt x="107460" y="24041"/>
                  </a:lnTo>
                  <a:lnTo>
                    <a:pt x="45827" y="138290"/>
                  </a:lnTo>
                  <a:lnTo>
                    <a:pt x="42309" y="139331"/>
                  </a:lnTo>
                  <a:lnTo>
                    <a:pt x="62020" y="139331"/>
                  </a:lnTo>
                  <a:lnTo>
                    <a:pt x="64954" y="133235"/>
                  </a:lnTo>
                  <a:lnTo>
                    <a:pt x="118878" y="32207"/>
                  </a:lnTo>
                  <a:lnTo>
                    <a:pt x="122472" y="24739"/>
                  </a:lnTo>
                  <a:lnTo>
                    <a:pt x="130892" y="18681"/>
                  </a:lnTo>
                  <a:lnTo>
                    <a:pt x="293554" y="18681"/>
                  </a:lnTo>
                  <a:lnTo>
                    <a:pt x="293554" y="5905"/>
                  </a:lnTo>
                  <a:lnTo>
                    <a:pt x="288524"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4" name="object 68">
              <a:extLst>
                <a:ext uri="{FF2B5EF4-FFF2-40B4-BE49-F238E27FC236}">
                  <a16:creationId xmlns:a16="http://schemas.microsoft.com/office/drawing/2014/main" id="{809F47C1-8764-4B31-AFD9-ADB94AFA67F5}"/>
                </a:ext>
              </a:extLst>
            </p:cNvPr>
            <p:cNvSpPr txBox="1"/>
            <p:nvPr/>
          </p:nvSpPr>
          <p:spPr>
            <a:xfrm>
              <a:off x="5811496" y="6220091"/>
              <a:ext cx="1214755" cy="223446"/>
            </a:xfrm>
            <a:prstGeom prst="rect">
              <a:avLst/>
            </a:prstGeom>
          </p:spPr>
          <p:txBody>
            <a:bodyPr vert="horz" wrap="square" lIns="0" tIns="0" rIns="0" bIns="0" rtlCol="0">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sz="1200" b="1" i="0" u="none" strike="noStrike" kern="1200" cap="none" spc="5" normalizeH="0" baseline="0" noProof="0" dirty="0">
                  <a:ln>
                    <a:noFill/>
                  </a:ln>
                  <a:solidFill>
                    <a:srgbClr val="5B308D"/>
                  </a:solidFill>
                  <a:effectLst/>
                  <a:uLnTx/>
                  <a:uFillTx/>
                  <a:latin typeface="Calibri"/>
                  <a:cs typeface="Ubuntu"/>
                </a:rPr>
                <a:t>Prime Movers</a:t>
              </a:r>
              <a:endParaRPr kumimoji="0" sz="1200" b="0" i="0" u="none" strike="noStrike" kern="1200" cap="none" spc="0" normalizeH="0" baseline="0" noProof="0">
                <a:ln>
                  <a:noFill/>
                </a:ln>
                <a:solidFill>
                  <a:srgbClr val="000000"/>
                </a:solidFill>
                <a:effectLst/>
                <a:uLnTx/>
                <a:uFillTx/>
                <a:latin typeface="Calibri"/>
                <a:cs typeface="Ubuntu"/>
              </a:endParaRPr>
            </a:p>
          </p:txBody>
        </p:sp>
      </p:grpSp>
      <p:grpSp>
        <p:nvGrpSpPr>
          <p:cNvPr id="23552" name="Group 23551">
            <a:extLst>
              <a:ext uri="{FF2B5EF4-FFF2-40B4-BE49-F238E27FC236}">
                <a16:creationId xmlns:a16="http://schemas.microsoft.com/office/drawing/2014/main" id="{E16B4E89-8891-4350-95C0-84FD9BD2C67E}"/>
              </a:ext>
            </a:extLst>
          </p:cNvPr>
          <p:cNvGrpSpPr/>
          <p:nvPr/>
        </p:nvGrpSpPr>
        <p:grpSpPr>
          <a:xfrm>
            <a:off x="7970352" y="5409619"/>
            <a:ext cx="1538468" cy="691802"/>
            <a:chOff x="7204083" y="5571185"/>
            <a:chExt cx="1861547" cy="837080"/>
          </a:xfrm>
        </p:grpSpPr>
        <p:sp>
          <p:nvSpPr>
            <p:cNvPr id="34" name="object 17">
              <a:extLst>
                <a:ext uri="{FF2B5EF4-FFF2-40B4-BE49-F238E27FC236}">
                  <a16:creationId xmlns:a16="http://schemas.microsoft.com/office/drawing/2014/main" id="{E6B19C69-7F9A-499A-8176-676A1A20D4C1}"/>
                </a:ext>
              </a:extLst>
            </p:cNvPr>
            <p:cNvSpPr/>
            <p:nvPr/>
          </p:nvSpPr>
          <p:spPr>
            <a:xfrm>
              <a:off x="7381205" y="6012078"/>
              <a:ext cx="46355" cy="43180"/>
            </a:xfrm>
            <a:custGeom>
              <a:avLst/>
              <a:gdLst/>
              <a:ahLst/>
              <a:cxnLst/>
              <a:rect l="l" t="t" r="r" b="b"/>
              <a:pathLst>
                <a:path w="46354" h="43179">
                  <a:moveTo>
                    <a:pt x="13905" y="0"/>
                  </a:moveTo>
                  <a:lnTo>
                    <a:pt x="3850" y="8814"/>
                  </a:lnTo>
                  <a:lnTo>
                    <a:pt x="0" y="23036"/>
                  </a:lnTo>
                  <a:lnTo>
                    <a:pt x="4077" y="33846"/>
                  </a:lnTo>
                  <a:lnTo>
                    <a:pt x="14509" y="41094"/>
                  </a:lnTo>
                  <a:lnTo>
                    <a:pt x="31350" y="42963"/>
                  </a:lnTo>
                  <a:lnTo>
                    <a:pt x="42129" y="34594"/>
                  </a:lnTo>
                  <a:lnTo>
                    <a:pt x="46338" y="21268"/>
                  </a:lnTo>
                  <a:lnTo>
                    <a:pt x="46178" y="18557"/>
                  </a:lnTo>
                  <a:lnTo>
                    <a:pt x="41744" y="8219"/>
                  </a:lnTo>
                  <a:lnTo>
                    <a:pt x="31061" y="1449"/>
                  </a:lnTo>
                  <a:lnTo>
                    <a:pt x="13905"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5" name="object 18">
              <a:extLst>
                <a:ext uri="{FF2B5EF4-FFF2-40B4-BE49-F238E27FC236}">
                  <a16:creationId xmlns:a16="http://schemas.microsoft.com/office/drawing/2014/main" id="{BA3C4A7B-281A-4DEA-B5CC-20017FD38183}"/>
                </a:ext>
              </a:extLst>
            </p:cNvPr>
            <p:cNvSpPr/>
            <p:nvPr/>
          </p:nvSpPr>
          <p:spPr>
            <a:xfrm>
              <a:off x="7329465" y="5958300"/>
              <a:ext cx="149225" cy="149860"/>
            </a:xfrm>
            <a:custGeom>
              <a:avLst/>
              <a:gdLst/>
              <a:ahLst/>
              <a:cxnLst/>
              <a:rect l="l" t="t" r="r" b="b"/>
              <a:pathLst>
                <a:path w="149225" h="149860">
                  <a:moveTo>
                    <a:pt x="74874" y="0"/>
                  </a:moveTo>
                  <a:lnTo>
                    <a:pt x="34465" y="11795"/>
                  </a:lnTo>
                  <a:lnTo>
                    <a:pt x="7262" y="42420"/>
                  </a:lnTo>
                  <a:lnTo>
                    <a:pt x="0" y="69772"/>
                  </a:lnTo>
                  <a:lnTo>
                    <a:pt x="1247" y="85393"/>
                  </a:lnTo>
                  <a:lnTo>
                    <a:pt x="18800" y="124067"/>
                  </a:lnTo>
                  <a:lnTo>
                    <a:pt x="52038" y="146501"/>
                  </a:lnTo>
                  <a:lnTo>
                    <a:pt x="65485" y="149492"/>
                  </a:lnTo>
                  <a:lnTo>
                    <a:pt x="81900" y="148438"/>
                  </a:lnTo>
                  <a:lnTo>
                    <a:pt x="121974" y="132056"/>
                  </a:lnTo>
                  <a:lnTo>
                    <a:pt x="133919" y="120091"/>
                  </a:lnTo>
                  <a:lnTo>
                    <a:pt x="74874" y="120091"/>
                  </a:lnTo>
                  <a:lnTo>
                    <a:pt x="60559" y="117844"/>
                  </a:lnTo>
                  <a:lnTo>
                    <a:pt x="48092" y="111583"/>
                  </a:lnTo>
                  <a:lnTo>
                    <a:pt x="38205" y="102027"/>
                  </a:lnTo>
                  <a:lnTo>
                    <a:pt x="31627" y="89892"/>
                  </a:lnTo>
                  <a:lnTo>
                    <a:pt x="29086" y="75899"/>
                  </a:lnTo>
                  <a:lnTo>
                    <a:pt x="31324" y="61525"/>
                  </a:lnTo>
                  <a:lnTo>
                    <a:pt x="37572" y="49092"/>
                  </a:lnTo>
                  <a:lnTo>
                    <a:pt x="47124" y="39257"/>
                  </a:lnTo>
                  <a:lnTo>
                    <a:pt x="59268" y="32677"/>
                  </a:lnTo>
                  <a:lnTo>
                    <a:pt x="73296" y="30010"/>
                  </a:lnTo>
                  <a:lnTo>
                    <a:pt x="132862" y="30010"/>
                  </a:lnTo>
                  <a:lnTo>
                    <a:pt x="132581" y="29535"/>
                  </a:lnTo>
                  <a:lnTo>
                    <a:pt x="102349" y="5356"/>
                  </a:lnTo>
                  <a:lnTo>
                    <a:pt x="76774" y="23"/>
                  </a:lnTo>
                  <a:lnTo>
                    <a:pt x="74874" y="0"/>
                  </a:lnTo>
                  <a:close/>
                </a:path>
                <a:path w="149225" h="149860">
                  <a:moveTo>
                    <a:pt x="132862" y="30010"/>
                  </a:moveTo>
                  <a:lnTo>
                    <a:pt x="73296" y="30010"/>
                  </a:lnTo>
                  <a:lnTo>
                    <a:pt x="88124" y="32167"/>
                  </a:lnTo>
                  <a:lnTo>
                    <a:pt x="100891" y="38214"/>
                  </a:lnTo>
                  <a:lnTo>
                    <a:pt x="110974" y="47471"/>
                  </a:lnTo>
                  <a:lnTo>
                    <a:pt x="117753" y="59259"/>
                  </a:lnTo>
                  <a:lnTo>
                    <a:pt x="120607" y="72897"/>
                  </a:lnTo>
                  <a:lnTo>
                    <a:pt x="118452" y="87681"/>
                  </a:lnTo>
                  <a:lnTo>
                    <a:pt x="91224" y="117106"/>
                  </a:lnTo>
                  <a:lnTo>
                    <a:pt x="74874" y="120091"/>
                  </a:lnTo>
                  <a:lnTo>
                    <a:pt x="133919" y="120091"/>
                  </a:lnTo>
                  <a:lnTo>
                    <a:pt x="139669" y="112335"/>
                  </a:lnTo>
                  <a:lnTo>
                    <a:pt x="145394" y="100500"/>
                  </a:lnTo>
                  <a:lnTo>
                    <a:pt x="148845" y="87681"/>
                  </a:lnTo>
                  <a:lnTo>
                    <a:pt x="147994" y="70655"/>
                  </a:lnTo>
                  <a:lnTo>
                    <a:pt x="144854" y="55238"/>
                  </a:lnTo>
                  <a:lnTo>
                    <a:pt x="139646" y="41497"/>
                  </a:lnTo>
                  <a:lnTo>
                    <a:pt x="132862" y="3001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6" name="object 19">
              <a:extLst>
                <a:ext uri="{FF2B5EF4-FFF2-40B4-BE49-F238E27FC236}">
                  <a16:creationId xmlns:a16="http://schemas.microsoft.com/office/drawing/2014/main" id="{155DC982-613B-4B72-903D-E3B43372A799}"/>
                </a:ext>
              </a:extLst>
            </p:cNvPr>
            <p:cNvSpPr/>
            <p:nvPr/>
          </p:nvSpPr>
          <p:spPr>
            <a:xfrm>
              <a:off x="7743268" y="6012081"/>
              <a:ext cx="46355" cy="43180"/>
            </a:xfrm>
            <a:custGeom>
              <a:avLst/>
              <a:gdLst/>
              <a:ahLst/>
              <a:cxnLst/>
              <a:rect l="l" t="t" r="r" b="b"/>
              <a:pathLst>
                <a:path w="46354" h="43179">
                  <a:moveTo>
                    <a:pt x="13903" y="0"/>
                  </a:moveTo>
                  <a:lnTo>
                    <a:pt x="3851" y="8817"/>
                  </a:lnTo>
                  <a:lnTo>
                    <a:pt x="0" y="23045"/>
                  </a:lnTo>
                  <a:lnTo>
                    <a:pt x="4085" y="33848"/>
                  </a:lnTo>
                  <a:lnTo>
                    <a:pt x="14522" y="41091"/>
                  </a:lnTo>
                  <a:lnTo>
                    <a:pt x="31363" y="42958"/>
                  </a:lnTo>
                  <a:lnTo>
                    <a:pt x="42142" y="34587"/>
                  </a:lnTo>
                  <a:lnTo>
                    <a:pt x="46350" y="21265"/>
                  </a:lnTo>
                  <a:lnTo>
                    <a:pt x="46189" y="18544"/>
                  </a:lnTo>
                  <a:lnTo>
                    <a:pt x="41750" y="8211"/>
                  </a:lnTo>
                  <a:lnTo>
                    <a:pt x="31064" y="1445"/>
                  </a:lnTo>
                  <a:lnTo>
                    <a:pt x="13903"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7" name="object 20">
              <a:extLst>
                <a:ext uri="{FF2B5EF4-FFF2-40B4-BE49-F238E27FC236}">
                  <a16:creationId xmlns:a16="http://schemas.microsoft.com/office/drawing/2014/main" id="{75F8D058-8E82-4BB6-B592-8495BF128183}"/>
                </a:ext>
              </a:extLst>
            </p:cNvPr>
            <p:cNvSpPr/>
            <p:nvPr/>
          </p:nvSpPr>
          <p:spPr>
            <a:xfrm>
              <a:off x="7691527" y="5958300"/>
              <a:ext cx="149225" cy="149860"/>
            </a:xfrm>
            <a:custGeom>
              <a:avLst/>
              <a:gdLst/>
              <a:ahLst/>
              <a:cxnLst/>
              <a:rect l="l" t="t" r="r" b="b"/>
              <a:pathLst>
                <a:path w="149225" h="149860">
                  <a:moveTo>
                    <a:pt x="74874" y="0"/>
                  </a:moveTo>
                  <a:lnTo>
                    <a:pt x="34470" y="11795"/>
                  </a:lnTo>
                  <a:lnTo>
                    <a:pt x="7264" y="42420"/>
                  </a:lnTo>
                  <a:lnTo>
                    <a:pt x="0" y="69772"/>
                  </a:lnTo>
                  <a:lnTo>
                    <a:pt x="1247" y="85393"/>
                  </a:lnTo>
                  <a:lnTo>
                    <a:pt x="18804" y="124067"/>
                  </a:lnTo>
                  <a:lnTo>
                    <a:pt x="52043" y="146501"/>
                  </a:lnTo>
                  <a:lnTo>
                    <a:pt x="65488" y="149492"/>
                  </a:lnTo>
                  <a:lnTo>
                    <a:pt x="81905" y="148438"/>
                  </a:lnTo>
                  <a:lnTo>
                    <a:pt x="121981" y="132055"/>
                  </a:lnTo>
                  <a:lnTo>
                    <a:pt x="133923" y="120091"/>
                  </a:lnTo>
                  <a:lnTo>
                    <a:pt x="74874" y="120091"/>
                  </a:lnTo>
                  <a:lnTo>
                    <a:pt x="60558" y="117843"/>
                  </a:lnTo>
                  <a:lnTo>
                    <a:pt x="48094" y="111581"/>
                  </a:lnTo>
                  <a:lnTo>
                    <a:pt x="38210" y="102022"/>
                  </a:lnTo>
                  <a:lnTo>
                    <a:pt x="31635" y="89885"/>
                  </a:lnTo>
                  <a:lnTo>
                    <a:pt x="29099" y="75889"/>
                  </a:lnTo>
                  <a:lnTo>
                    <a:pt x="31336" y="61516"/>
                  </a:lnTo>
                  <a:lnTo>
                    <a:pt x="37585" y="49084"/>
                  </a:lnTo>
                  <a:lnTo>
                    <a:pt x="47137" y="39250"/>
                  </a:lnTo>
                  <a:lnTo>
                    <a:pt x="59283" y="32672"/>
                  </a:lnTo>
                  <a:lnTo>
                    <a:pt x="73314" y="30010"/>
                  </a:lnTo>
                  <a:lnTo>
                    <a:pt x="132866" y="30010"/>
                  </a:lnTo>
                  <a:lnTo>
                    <a:pt x="132585" y="29534"/>
                  </a:lnTo>
                  <a:lnTo>
                    <a:pt x="102353" y="5355"/>
                  </a:lnTo>
                  <a:lnTo>
                    <a:pt x="76772" y="23"/>
                  </a:lnTo>
                  <a:lnTo>
                    <a:pt x="74874" y="0"/>
                  </a:lnTo>
                  <a:close/>
                </a:path>
                <a:path w="149225" h="149860">
                  <a:moveTo>
                    <a:pt x="132866" y="30010"/>
                  </a:moveTo>
                  <a:lnTo>
                    <a:pt x="73314" y="30010"/>
                  </a:lnTo>
                  <a:lnTo>
                    <a:pt x="88142" y="32168"/>
                  </a:lnTo>
                  <a:lnTo>
                    <a:pt x="100905" y="38217"/>
                  </a:lnTo>
                  <a:lnTo>
                    <a:pt x="110985" y="47478"/>
                  </a:lnTo>
                  <a:lnTo>
                    <a:pt x="117759" y="59270"/>
                  </a:lnTo>
                  <a:lnTo>
                    <a:pt x="120607" y="72912"/>
                  </a:lnTo>
                  <a:lnTo>
                    <a:pt x="118453" y="87692"/>
                  </a:lnTo>
                  <a:lnTo>
                    <a:pt x="91220" y="117110"/>
                  </a:lnTo>
                  <a:lnTo>
                    <a:pt x="74874" y="120091"/>
                  </a:lnTo>
                  <a:lnTo>
                    <a:pt x="133923" y="120091"/>
                  </a:lnTo>
                  <a:lnTo>
                    <a:pt x="139672" y="112334"/>
                  </a:lnTo>
                  <a:lnTo>
                    <a:pt x="145396" y="100499"/>
                  </a:lnTo>
                  <a:lnTo>
                    <a:pt x="148842" y="87692"/>
                  </a:lnTo>
                  <a:lnTo>
                    <a:pt x="148741" y="85393"/>
                  </a:lnTo>
                  <a:lnTo>
                    <a:pt x="147995" y="70654"/>
                  </a:lnTo>
                  <a:lnTo>
                    <a:pt x="144856" y="55237"/>
                  </a:lnTo>
                  <a:lnTo>
                    <a:pt x="139649" y="41496"/>
                  </a:lnTo>
                  <a:lnTo>
                    <a:pt x="132866" y="3001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8" name="object 21">
              <a:extLst>
                <a:ext uri="{FF2B5EF4-FFF2-40B4-BE49-F238E27FC236}">
                  <a16:creationId xmlns:a16="http://schemas.microsoft.com/office/drawing/2014/main" id="{2AAA3F0D-67B8-4E08-AD43-4E054E4CE406}"/>
                </a:ext>
              </a:extLst>
            </p:cNvPr>
            <p:cNvSpPr/>
            <p:nvPr/>
          </p:nvSpPr>
          <p:spPr>
            <a:xfrm>
              <a:off x="7907188" y="6012078"/>
              <a:ext cx="46355" cy="43180"/>
            </a:xfrm>
            <a:custGeom>
              <a:avLst/>
              <a:gdLst/>
              <a:ahLst/>
              <a:cxnLst/>
              <a:rect l="l" t="t" r="r" b="b"/>
              <a:pathLst>
                <a:path w="46354" h="43179">
                  <a:moveTo>
                    <a:pt x="13910" y="0"/>
                  </a:moveTo>
                  <a:lnTo>
                    <a:pt x="3853" y="8814"/>
                  </a:lnTo>
                  <a:lnTo>
                    <a:pt x="0" y="23036"/>
                  </a:lnTo>
                  <a:lnTo>
                    <a:pt x="4080" y="33845"/>
                  </a:lnTo>
                  <a:lnTo>
                    <a:pt x="14515" y="41094"/>
                  </a:lnTo>
                  <a:lnTo>
                    <a:pt x="31350" y="42963"/>
                  </a:lnTo>
                  <a:lnTo>
                    <a:pt x="42129" y="34594"/>
                  </a:lnTo>
                  <a:lnTo>
                    <a:pt x="46338" y="21268"/>
                  </a:lnTo>
                  <a:lnTo>
                    <a:pt x="46179" y="18561"/>
                  </a:lnTo>
                  <a:lnTo>
                    <a:pt x="41746" y="8221"/>
                  </a:lnTo>
                  <a:lnTo>
                    <a:pt x="31064" y="1449"/>
                  </a:lnTo>
                  <a:lnTo>
                    <a:pt x="13910"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39" name="object 22">
              <a:extLst>
                <a:ext uri="{FF2B5EF4-FFF2-40B4-BE49-F238E27FC236}">
                  <a16:creationId xmlns:a16="http://schemas.microsoft.com/office/drawing/2014/main" id="{536718FC-2D60-4F31-955F-3257DA0D345E}"/>
                </a:ext>
              </a:extLst>
            </p:cNvPr>
            <p:cNvSpPr/>
            <p:nvPr/>
          </p:nvSpPr>
          <p:spPr>
            <a:xfrm>
              <a:off x="7855448" y="5958300"/>
              <a:ext cx="149225" cy="149860"/>
            </a:xfrm>
            <a:custGeom>
              <a:avLst/>
              <a:gdLst/>
              <a:ahLst/>
              <a:cxnLst/>
              <a:rect l="l" t="t" r="r" b="b"/>
              <a:pathLst>
                <a:path w="149225" h="149860">
                  <a:moveTo>
                    <a:pt x="74874" y="0"/>
                  </a:moveTo>
                  <a:lnTo>
                    <a:pt x="34465" y="11795"/>
                  </a:lnTo>
                  <a:lnTo>
                    <a:pt x="7262" y="42420"/>
                  </a:lnTo>
                  <a:lnTo>
                    <a:pt x="0" y="69772"/>
                  </a:lnTo>
                  <a:lnTo>
                    <a:pt x="1247" y="85393"/>
                  </a:lnTo>
                  <a:lnTo>
                    <a:pt x="18800" y="124067"/>
                  </a:lnTo>
                  <a:lnTo>
                    <a:pt x="52038" y="146501"/>
                  </a:lnTo>
                  <a:lnTo>
                    <a:pt x="65485" y="149492"/>
                  </a:lnTo>
                  <a:lnTo>
                    <a:pt x="81904" y="148438"/>
                  </a:lnTo>
                  <a:lnTo>
                    <a:pt x="121978" y="132053"/>
                  </a:lnTo>
                  <a:lnTo>
                    <a:pt x="133915" y="120091"/>
                  </a:lnTo>
                  <a:lnTo>
                    <a:pt x="74861" y="120091"/>
                  </a:lnTo>
                  <a:lnTo>
                    <a:pt x="60550" y="117843"/>
                  </a:lnTo>
                  <a:lnTo>
                    <a:pt x="48086" y="111581"/>
                  </a:lnTo>
                  <a:lnTo>
                    <a:pt x="38201" y="102022"/>
                  </a:lnTo>
                  <a:lnTo>
                    <a:pt x="31624" y="89885"/>
                  </a:lnTo>
                  <a:lnTo>
                    <a:pt x="29086" y="75889"/>
                  </a:lnTo>
                  <a:lnTo>
                    <a:pt x="31324" y="61516"/>
                  </a:lnTo>
                  <a:lnTo>
                    <a:pt x="37576" y="49084"/>
                  </a:lnTo>
                  <a:lnTo>
                    <a:pt x="47129" y="39250"/>
                  </a:lnTo>
                  <a:lnTo>
                    <a:pt x="59275" y="32672"/>
                  </a:lnTo>
                  <a:lnTo>
                    <a:pt x="73302" y="30010"/>
                  </a:lnTo>
                  <a:lnTo>
                    <a:pt x="132859" y="30010"/>
                  </a:lnTo>
                  <a:lnTo>
                    <a:pt x="132574" y="29527"/>
                  </a:lnTo>
                  <a:lnTo>
                    <a:pt x="102341" y="5351"/>
                  </a:lnTo>
                  <a:lnTo>
                    <a:pt x="76757" y="23"/>
                  </a:lnTo>
                  <a:lnTo>
                    <a:pt x="74874" y="0"/>
                  </a:lnTo>
                  <a:close/>
                </a:path>
                <a:path w="149225" h="149860">
                  <a:moveTo>
                    <a:pt x="132859" y="30010"/>
                  </a:moveTo>
                  <a:lnTo>
                    <a:pt x="73302" y="30010"/>
                  </a:lnTo>
                  <a:lnTo>
                    <a:pt x="88128" y="32166"/>
                  </a:lnTo>
                  <a:lnTo>
                    <a:pt x="100895" y="38213"/>
                  </a:lnTo>
                  <a:lnTo>
                    <a:pt x="110981" y="47469"/>
                  </a:lnTo>
                  <a:lnTo>
                    <a:pt x="117763" y="59256"/>
                  </a:lnTo>
                  <a:lnTo>
                    <a:pt x="120619" y="72893"/>
                  </a:lnTo>
                  <a:lnTo>
                    <a:pt x="118465" y="87675"/>
                  </a:lnTo>
                  <a:lnTo>
                    <a:pt x="91236" y="117100"/>
                  </a:lnTo>
                  <a:lnTo>
                    <a:pt x="74861" y="120091"/>
                  </a:lnTo>
                  <a:lnTo>
                    <a:pt x="133915" y="120091"/>
                  </a:lnTo>
                  <a:lnTo>
                    <a:pt x="139665" y="112329"/>
                  </a:lnTo>
                  <a:lnTo>
                    <a:pt x="145387" y="100493"/>
                  </a:lnTo>
                  <a:lnTo>
                    <a:pt x="148834" y="87675"/>
                  </a:lnTo>
                  <a:lnTo>
                    <a:pt x="147983" y="70647"/>
                  </a:lnTo>
                  <a:lnTo>
                    <a:pt x="144844" y="55230"/>
                  </a:lnTo>
                  <a:lnTo>
                    <a:pt x="139638" y="41489"/>
                  </a:lnTo>
                  <a:lnTo>
                    <a:pt x="132859" y="3001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0" name="object 23">
              <a:extLst>
                <a:ext uri="{FF2B5EF4-FFF2-40B4-BE49-F238E27FC236}">
                  <a16:creationId xmlns:a16="http://schemas.microsoft.com/office/drawing/2014/main" id="{8B5B3695-C316-4F12-881C-C493574B51F3}"/>
                </a:ext>
              </a:extLst>
            </p:cNvPr>
            <p:cNvSpPr/>
            <p:nvPr/>
          </p:nvSpPr>
          <p:spPr>
            <a:xfrm>
              <a:off x="8800319" y="6012077"/>
              <a:ext cx="46355" cy="43180"/>
            </a:xfrm>
            <a:custGeom>
              <a:avLst/>
              <a:gdLst/>
              <a:ahLst/>
              <a:cxnLst/>
              <a:rect l="l" t="t" r="r" b="b"/>
              <a:pathLst>
                <a:path w="46354" h="43179">
                  <a:moveTo>
                    <a:pt x="13902" y="0"/>
                  </a:moveTo>
                  <a:lnTo>
                    <a:pt x="3850" y="8816"/>
                  </a:lnTo>
                  <a:lnTo>
                    <a:pt x="0" y="23044"/>
                  </a:lnTo>
                  <a:lnTo>
                    <a:pt x="4080" y="33850"/>
                  </a:lnTo>
                  <a:lnTo>
                    <a:pt x="14513" y="41094"/>
                  </a:lnTo>
                  <a:lnTo>
                    <a:pt x="31355" y="42959"/>
                  </a:lnTo>
                  <a:lnTo>
                    <a:pt x="42137" y="34588"/>
                  </a:lnTo>
                  <a:lnTo>
                    <a:pt x="46350" y="21269"/>
                  </a:lnTo>
                  <a:lnTo>
                    <a:pt x="46189" y="18549"/>
                  </a:lnTo>
                  <a:lnTo>
                    <a:pt x="41744" y="8215"/>
                  </a:lnTo>
                  <a:lnTo>
                    <a:pt x="31053" y="1448"/>
                  </a:lnTo>
                  <a:lnTo>
                    <a:pt x="13902"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1" name="object 24">
              <a:extLst>
                <a:ext uri="{FF2B5EF4-FFF2-40B4-BE49-F238E27FC236}">
                  <a16:creationId xmlns:a16="http://schemas.microsoft.com/office/drawing/2014/main" id="{1DDE2B83-48A7-474B-AF85-11C1FE145DC6}"/>
                </a:ext>
              </a:extLst>
            </p:cNvPr>
            <p:cNvSpPr/>
            <p:nvPr/>
          </p:nvSpPr>
          <p:spPr>
            <a:xfrm>
              <a:off x="8748577" y="5958300"/>
              <a:ext cx="149225" cy="149860"/>
            </a:xfrm>
            <a:custGeom>
              <a:avLst/>
              <a:gdLst/>
              <a:ahLst/>
              <a:cxnLst/>
              <a:rect l="l" t="t" r="r" b="b"/>
              <a:pathLst>
                <a:path w="149225" h="149860">
                  <a:moveTo>
                    <a:pt x="74862" y="0"/>
                  </a:moveTo>
                  <a:lnTo>
                    <a:pt x="34453" y="11797"/>
                  </a:lnTo>
                  <a:lnTo>
                    <a:pt x="7257" y="42427"/>
                  </a:lnTo>
                  <a:lnTo>
                    <a:pt x="0" y="69782"/>
                  </a:lnTo>
                  <a:lnTo>
                    <a:pt x="1247" y="85402"/>
                  </a:lnTo>
                  <a:lnTo>
                    <a:pt x="18800" y="124075"/>
                  </a:lnTo>
                  <a:lnTo>
                    <a:pt x="52041" y="146506"/>
                  </a:lnTo>
                  <a:lnTo>
                    <a:pt x="65490" y="149494"/>
                  </a:lnTo>
                  <a:lnTo>
                    <a:pt x="81904" y="148439"/>
                  </a:lnTo>
                  <a:lnTo>
                    <a:pt x="121978" y="132055"/>
                  </a:lnTo>
                  <a:lnTo>
                    <a:pt x="133920" y="120091"/>
                  </a:lnTo>
                  <a:lnTo>
                    <a:pt x="74862" y="120091"/>
                  </a:lnTo>
                  <a:lnTo>
                    <a:pt x="60545" y="117843"/>
                  </a:lnTo>
                  <a:lnTo>
                    <a:pt x="48083" y="111579"/>
                  </a:lnTo>
                  <a:lnTo>
                    <a:pt x="38202" y="102017"/>
                  </a:lnTo>
                  <a:lnTo>
                    <a:pt x="31632" y="89877"/>
                  </a:lnTo>
                  <a:lnTo>
                    <a:pt x="29099" y="75878"/>
                  </a:lnTo>
                  <a:lnTo>
                    <a:pt x="31336" y="61507"/>
                  </a:lnTo>
                  <a:lnTo>
                    <a:pt x="37585" y="49076"/>
                  </a:lnTo>
                  <a:lnTo>
                    <a:pt x="47138" y="39243"/>
                  </a:lnTo>
                  <a:lnTo>
                    <a:pt x="59286" y="32667"/>
                  </a:lnTo>
                  <a:lnTo>
                    <a:pt x="73321" y="30009"/>
                  </a:lnTo>
                  <a:lnTo>
                    <a:pt x="132862" y="30009"/>
                  </a:lnTo>
                  <a:lnTo>
                    <a:pt x="132582" y="29536"/>
                  </a:lnTo>
                  <a:lnTo>
                    <a:pt x="102348" y="5357"/>
                  </a:lnTo>
                  <a:lnTo>
                    <a:pt x="76767" y="23"/>
                  </a:lnTo>
                  <a:lnTo>
                    <a:pt x="74862" y="0"/>
                  </a:lnTo>
                  <a:close/>
                </a:path>
                <a:path w="149225" h="149860">
                  <a:moveTo>
                    <a:pt x="132862" y="30009"/>
                  </a:moveTo>
                  <a:lnTo>
                    <a:pt x="73321" y="30009"/>
                  </a:lnTo>
                  <a:lnTo>
                    <a:pt x="88137" y="32168"/>
                  </a:lnTo>
                  <a:lnTo>
                    <a:pt x="100898" y="38218"/>
                  </a:lnTo>
                  <a:lnTo>
                    <a:pt x="110980" y="47480"/>
                  </a:lnTo>
                  <a:lnTo>
                    <a:pt x="117758" y="59274"/>
                  </a:lnTo>
                  <a:lnTo>
                    <a:pt x="120608" y="72918"/>
                  </a:lnTo>
                  <a:lnTo>
                    <a:pt x="118452" y="87694"/>
                  </a:lnTo>
                  <a:lnTo>
                    <a:pt x="91209" y="117109"/>
                  </a:lnTo>
                  <a:lnTo>
                    <a:pt x="74862" y="120091"/>
                  </a:lnTo>
                  <a:lnTo>
                    <a:pt x="133920" y="120091"/>
                  </a:lnTo>
                  <a:lnTo>
                    <a:pt x="139671" y="112332"/>
                  </a:lnTo>
                  <a:lnTo>
                    <a:pt x="145396" y="100497"/>
                  </a:lnTo>
                  <a:lnTo>
                    <a:pt x="148842" y="87694"/>
                  </a:lnTo>
                  <a:lnTo>
                    <a:pt x="148743" y="85402"/>
                  </a:lnTo>
                  <a:lnTo>
                    <a:pt x="147995" y="70653"/>
                  </a:lnTo>
                  <a:lnTo>
                    <a:pt x="144856" y="55237"/>
                  </a:lnTo>
                  <a:lnTo>
                    <a:pt x="139648" y="41497"/>
                  </a:lnTo>
                  <a:lnTo>
                    <a:pt x="132862" y="30009"/>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2" name="object 25">
              <a:extLst>
                <a:ext uri="{FF2B5EF4-FFF2-40B4-BE49-F238E27FC236}">
                  <a16:creationId xmlns:a16="http://schemas.microsoft.com/office/drawing/2014/main" id="{9DB3C2EF-F8F2-48CE-81DA-993E92080A65}"/>
                </a:ext>
              </a:extLst>
            </p:cNvPr>
            <p:cNvSpPr/>
            <p:nvPr/>
          </p:nvSpPr>
          <p:spPr>
            <a:xfrm>
              <a:off x="8966075" y="6012072"/>
              <a:ext cx="46355" cy="43180"/>
            </a:xfrm>
            <a:custGeom>
              <a:avLst/>
              <a:gdLst/>
              <a:ahLst/>
              <a:cxnLst/>
              <a:rect l="l" t="t" r="r" b="b"/>
              <a:pathLst>
                <a:path w="46354" h="43179">
                  <a:moveTo>
                    <a:pt x="13914" y="0"/>
                  </a:moveTo>
                  <a:lnTo>
                    <a:pt x="3854" y="8811"/>
                  </a:lnTo>
                  <a:lnTo>
                    <a:pt x="0" y="23030"/>
                  </a:lnTo>
                  <a:lnTo>
                    <a:pt x="4072" y="33845"/>
                  </a:lnTo>
                  <a:lnTo>
                    <a:pt x="14500" y="41099"/>
                  </a:lnTo>
                  <a:lnTo>
                    <a:pt x="31335" y="42972"/>
                  </a:lnTo>
                  <a:lnTo>
                    <a:pt x="42110" y="34603"/>
                  </a:lnTo>
                  <a:lnTo>
                    <a:pt x="46314" y="21274"/>
                  </a:lnTo>
                  <a:lnTo>
                    <a:pt x="46157" y="18590"/>
                  </a:lnTo>
                  <a:lnTo>
                    <a:pt x="41739" y="8238"/>
                  </a:lnTo>
                  <a:lnTo>
                    <a:pt x="31070" y="1456"/>
                  </a:lnTo>
                  <a:lnTo>
                    <a:pt x="13914"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3" name="object 26">
              <a:extLst>
                <a:ext uri="{FF2B5EF4-FFF2-40B4-BE49-F238E27FC236}">
                  <a16:creationId xmlns:a16="http://schemas.microsoft.com/office/drawing/2014/main" id="{B2014658-A395-4B93-B82B-21367CF9FC9C}"/>
                </a:ext>
              </a:extLst>
            </p:cNvPr>
            <p:cNvSpPr/>
            <p:nvPr/>
          </p:nvSpPr>
          <p:spPr>
            <a:xfrm>
              <a:off x="8914323" y="5958300"/>
              <a:ext cx="149225" cy="149860"/>
            </a:xfrm>
            <a:custGeom>
              <a:avLst/>
              <a:gdLst/>
              <a:ahLst/>
              <a:cxnLst/>
              <a:rect l="l" t="t" r="r" b="b"/>
              <a:pathLst>
                <a:path w="149225" h="149860">
                  <a:moveTo>
                    <a:pt x="74874" y="0"/>
                  </a:moveTo>
                  <a:lnTo>
                    <a:pt x="34470" y="11795"/>
                  </a:lnTo>
                  <a:lnTo>
                    <a:pt x="7264" y="42420"/>
                  </a:lnTo>
                  <a:lnTo>
                    <a:pt x="0" y="69772"/>
                  </a:lnTo>
                  <a:lnTo>
                    <a:pt x="1247" y="85393"/>
                  </a:lnTo>
                  <a:lnTo>
                    <a:pt x="18804" y="124067"/>
                  </a:lnTo>
                  <a:lnTo>
                    <a:pt x="52043" y="146501"/>
                  </a:lnTo>
                  <a:lnTo>
                    <a:pt x="65488" y="149492"/>
                  </a:lnTo>
                  <a:lnTo>
                    <a:pt x="81906" y="148438"/>
                  </a:lnTo>
                  <a:lnTo>
                    <a:pt x="121979" y="132052"/>
                  </a:lnTo>
                  <a:lnTo>
                    <a:pt x="133915" y="120091"/>
                  </a:lnTo>
                  <a:lnTo>
                    <a:pt x="74874" y="120091"/>
                  </a:lnTo>
                  <a:lnTo>
                    <a:pt x="60553" y="117843"/>
                  </a:lnTo>
                  <a:lnTo>
                    <a:pt x="48088" y="111581"/>
                  </a:lnTo>
                  <a:lnTo>
                    <a:pt x="38206" y="102022"/>
                  </a:lnTo>
                  <a:lnTo>
                    <a:pt x="31634" y="89885"/>
                  </a:lnTo>
                  <a:lnTo>
                    <a:pt x="29099" y="75889"/>
                  </a:lnTo>
                  <a:lnTo>
                    <a:pt x="31335" y="61516"/>
                  </a:lnTo>
                  <a:lnTo>
                    <a:pt x="37581" y="49084"/>
                  </a:lnTo>
                  <a:lnTo>
                    <a:pt x="47131" y="39250"/>
                  </a:lnTo>
                  <a:lnTo>
                    <a:pt x="59278" y="32672"/>
                  </a:lnTo>
                  <a:lnTo>
                    <a:pt x="73313" y="30010"/>
                  </a:lnTo>
                  <a:lnTo>
                    <a:pt x="132859" y="30010"/>
                  </a:lnTo>
                  <a:lnTo>
                    <a:pt x="132573" y="29526"/>
                  </a:lnTo>
                  <a:lnTo>
                    <a:pt x="102340" y="5350"/>
                  </a:lnTo>
                  <a:lnTo>
                    <a:pt x="76755" y="23"/>
                  </a:lnTo>
                  <a:lnTo>
                    <a:pt x="74874" y="0"/>
                  </a:lnTo>
                  <a:close/>
                </a:path>
                <a:path w="149225" h="149860">
                  <a:moveTo>
                    <a:pt x="132859" y="30010"/>
                  </a:moveTo>
                  <a:lnTo>
                    <a:pt x="73313" y="30010"/>
                  </a:lnTo>
                  <a:lnTo>
                    <a:pt x="88140" y="32167"/>
                  </a:lnTo>
                  <a:lnTo>
                    <a:pt x="100906" y="38215"/>
                  </a:lnTo>
                  <a:lnTo>
                    <a:pt x="110989" y="47473"/>
                  </a:lnTo>
                  <a:lnTo>
                    <a:pt x="117767" y="59262"/>
                  </a:lnTo>
                  <a:lnTo>
                    <a:pt x="120619" y="72902"/>
                  </a:lnTo>
                  <a:lnTo>
                    <a:pt x="118465" y="87683"/>
                  </a:lnTo>
                  <a:lnTo>
                    <a:pt x="91235" y="117105"/>
                  </a:lnTo>
                  <a:lnTo>
                    <a:pt x="74874" y="120091"/>
                  </a:lnTo>
                  <a:lnTo>
                    <a:pt x="133915" y="120091"/>
                  </a:lnTo>
                  <a:lnTo>
                    <a:pt x="139666" y="112328"/>
                  </a:lnTo>
                  <a:lnTo>
                    <a:pt x="145388" y="100492"/>
                  </a:lnTo>
                  <a:lnTo>
                    <a:pt x="148831" y="87683"/>
                  </a:lnTo>
                  <a:lnTo>
                    <a:pt x="148731" y="85393"/>
                  </a:lnTo>
                  <a:lnTo>
                    <a:pt x="147983" y="70645"/>
                  </a:lnTo>
                  <a:lnTo>
                    <a:pt x="144844" y="55229"/>
                  </a:lnTo>
                  <a:lnTo>
                    <a:pt x="139637" y="41488"/>
                  </a:lnTo>
                  <a:lnTo>
                    <a:pt x="132859" y="3001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4" name="object 27">
              <a:extLst>
                <a:ext uri="{FF2B5EF4-FFF2-40B4-BE49-F238E27FC236}">
                  <a16:creationId xmlns:a16="http://schemas.microsoft.com/office/drawing/2014/main" id="{28723B5E-2871-480C-8285-B5C6BADA3869}"/>
                </a:ext>
              </a:extLst>
            </p:cNvPr>
            <p:cNvSpPr/>
            <p:nvPr/>
          </p:nvSpPr>
          <p:spPr>
            <a:xfrm>
              <a:off x="7351134" y="5572941"/>
              <a:ext cx="147955" cy="63500"/>
            </a:xfrm>
            <a:custGeom>
              <a:avLst/>
              <a:gdLst/>
              <a:ahLst/>
              <a:cxnLst/>
              <a:rect l="l" t="t" r="r" b="b"/>
              <a:pathLst>
                <a:path w="147954" h="63500">
                  <a:moveTo>
                    <a:pt x="140868" y="0"/>
                  </a:moveTo>
                  <a:lnTo>
                    <a:pt x="1879" y="58496"/>
                  </a:lnTo>
                  <a:lnTo>
                    <a:pt x="0" y="60045"/>
                  </a:lnTo>
                  <a:lnTo>
                    <a:pt x="215" y="61163"/>
                  </a:lnTo>
                  <a:lnTo>
                    <a:pt x="203" y="62268"/>
                  </a:lnTo>
                  <a:lnTo>
                    <a:pt x="2451" y="62953"/>
                  </a:lnTo>
                  <a:lnTo>
                    <a:pt x="140411" y="62953"/>
                  </a:lnTo>
                  <a:lnTo>
                    <a:pt x="147472" y="55892"/>
                  </a:lnTo>
                  <a:lnTo>
                    <a:pt x="147472" y="5067"/>
                  </a:lnTo>
                  <a:lnTo>
                    <a:pt x="140868"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5" name="object 28">
              <a:extLst>
                <a:ext uri="{FF2B5EF4-FFF2-40B4-BE49-F238E27FC236}">
                  <a16:creationId xmlns:a16="http://schemas.microsoft.com/office/drawing/2014/main" id="{2224C3DC-BE16-4B5B-9C41-4358A3B50DD0}"/>
                </a:ext>
              </a:extLst>
            </p:cNvPr>
            <p:cNvSpPr/>
            <p:nvPr/>
          </p:nvSpPr>
          <p:spPr>
            <a:xfrm>
              <a:off x="7553695" y="5571185"/>
              <a:ext cx="1511935" cy="372110"/>
            </a:xfrm>
            <a:custGeom>
              <a:avLst/>
              <a:gdLst/>
              <a:ahLst/>
              <a:cxnLst/>
              <a:rect l="l" t="t" r="r" b="b"/>
              <a:pathLst>
                <a:path w="1511935" h="372110">
                  <a:moveTo>
                    <a:pt x="1476069" y="0"/>
                  </a:moveTo>
                  <a:lnTo>
                    <a:pt x="35595" y="0"/>
                  </a:lnTo>
                  <a:lnTo>
                    <a:pt x="2848" y="22158"/>
                  </a:lnTo>
                  <a:lnTo>
                    <a:pt x="0" y="36273"/>
                  </a:lnTo>
                  <a:lnTo>
                    <a:pt x="40" y="335856"/>
                  </a:lnTo>
                  <a:lnTo>
                    <a:pt x="2783" y="349791"/>
                  </a:lnTo>
                  <a:lnTo>
                    <a:pt x="10372" y="361364"/>
                  </a:lnTo>
                  <a:lnTo>
                    <a:pt x="21627" y="369197"/>
                  </a:lnTo>
                  <a:lnTo>
                    <a:pt x="35405" y="372122"/>
                  </a:lnTo>
                  <a:lnTo>
                    <a:pt x="1476072" y="372122"/>
                  </a:lnTo>
                  <a:lnTo>
                    <a:pt x="1489867" y="369271"/>
                  </a:lnTo>
                  <a:lnTo>
                    <a:pt x="1501166" y="361497"/>
                  </a:lnTo>
                  <a:lnTo>
                    <a:pt x="1508819" y="349969"/>
                  </a:lnTo>
                  <a:lnTo>
                    <a:pt x="1511680" y="335856"/>
                  </a:lnTo>
                  <a:lnTo>
                    <a:pt x="1511645" y="36273"/>
                  </a:lnTo>
                  <a:lnTo>
                    <a:pt x="1490030" y="2919"/>
                  </a:lnTo>
                  <a:lnTo>
                    <a:pt x="1476069"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6" name="object 29">
              <a:extLst>
                <a:ext uri="{FF2B5EF4-FFF2-40B4-BE49-F238E27FC236}">
                  <a16:creationId xmlns:a16="http://schemas.microsoft.com/office/drawing/2014/main" id="{6F5C8445-6BAA-4297-AD86-939E459F76EA}"/>
                </a:ext>
              </a:extLst>
            </p:cNvPr>
            <p:cNvSpPr/>
            <p:nvPr/>
          </p:nvSpPr>
          <p:spPr>
            <a:xfrm>
              <a:off x="7204083" y="5654676"/>
              <a:ext cx="480059" cy="419100"/>
            </a:xfrm>
            <a:custGeom>
              <a:avLst/>
              <a:gdLst/>
              <a:ahLst/>
              <a:cxnLst/>
              <a:rect l="l" t="t" r="r" b="b"/>
              <a:pathLst>
                <a:path w="480060" h="419100">
                  <a:moveTo>
                    <a:pt x="293489" y="292561"/>
                  </a:moveTo>
                  <a:lnTo>
                    <a:pt x="189660" y="292561"/>
                  </a:lnTo>
                  <a:lnTo>
                    <a:pt x="204762" y="293340"/>
                  </a:lnTo>
                  <a:lnTo>
                    <a:pt x="218765" y="295808"/>
                  </a:lnTo>
                  <a:lnTo>
                    <a:pt x="253705" y="312153"/>
                  </a:lnTo>
                  <a:lnTo>
                    <a:pt x="282007" y="350393"/>
                  </a:lnTo>
                  <a:lnTo>
                    <a:pt x="287844" y="387260"/>
                  </a:lnTo>
                  <a:lnTo>
                    <a:pt x="286604" y="400477"/>
                  </a:lnTo>
                  <a:lnTo>
                    <a:pt x="284060" y="412835"/>
                  </a:lnTo>
                  <a:lnTo>
                    <a:pt x="283897" y="418736"/>
                  </a:lnTo>
                  <a:lnTo>
                    <a:pt x="285479" y="418827"/>
                  </a:lnTo>
                  <a:lnTo>
                    <a:pt x="288170" y="413757"/>
                  </a:lnTo>
                  <a:lnTo>
                    <a:pt x="291333" y="404173"/>
                  </a:lnTo>
                  <a:lnTo>
                    <a:pt x="296680" y="385448"/>
                  </a:lnTo>
                  <a:lnTo>
                    <a:pt x="302914" y="378920"/>
                  </a:lnTo>
                  <a:lnTo>
                    <a:pt x="474426" y="378650"/>
                  </a:lnTo>
                  <a:lnTo>
                    <a:pt x="479468" y="373646"/>
                  </a:lnTo>
                  <a:lnTo>
                    <a:pt x="479373" y="358127"/>
                  </a:lnTo>
                  <a:lnTo>
                    <a:pt x="479340" y="337755"/>
                  </a:lnTo>
                  <a:lnTo>
                    <a:pt x="479570" y="324599"/>
                  </a:lnTo>
                  <a:lnTo>
                    <a:pt x="475321" y="319620"/>
                  </a:lnTo>
                  <a:lnTo>
                    <a:pt x="298506" y="319620"/>
                  </a:lnTo>
                  <a:lnTo>
                    <a:pt x="293489" y="312813"/>
                  </a:lnTo>
                  <a:lnTo>
                    <a:pt x="293489" y="292561"/>
                  </a:lnTo>
                  <a:close/>
                </a:path>
                <a:path w="480060" h="419100">
                  <a:moveTo>
                    <a:pt x="38334" y="138493"/>
                  </a:moveTo>
                  <a:lnTo>
                    <a:pt x="22154" y="168579"/>
                  </a:lnTo>
                  <a:lnTo>
                    <a:pt x="18877" y="174764"/>
                  </a:lnTo>
                  <a:lnTo>
                    <a:pt x="16172" y="185673"/>
                  </a:lnTo>
                  <a:lnTo>
                    <a:pt x="16172" y="251472"/>
                  </a:lnTo>
                  <a:lnTo>
                    <a:pt x="20465" y="252450"/>
                  </a:lnTo>
                  <a:lnTo>
                    <a:pt x="23614" y="255244"/>
                  </a:lnTo>
                  <a:lnTo>
                    <a:pt x="23614" y="292976"/>
                  </a:lnTo>
                  <a:lnTo>
                    <a:pt x="20465" y="295782"/>
                  </a:lnTo>
                  <a:lnTo>
                    <a:pt x="16172" y="296735"/>
                  </a:lnTo>
                  <a:lnTo>
                    <a:pt x="16172" y="303898"/>
                  </a:lnTo>
                  <a:lnTo>
                    <a:pt x="11249" y="316156"/>
                  </a:lnTo>
                  <a:lnTo>
                    <a:pt x="3039" y="325630"/>
                  </a:lnTo>
                  <a:lnTo>
                    <a:pt x="0" y="337755"/>
                  </a:lnTo>
                  <a:lnTo>
                    <a:pt x="19352" y="377850"/>
                  </a:lnTo>
                  <a:lnTo>
                    <a:pt x="99992" y="378650"/>
                  </a:lnTo>
                  <a:lnTo>
                    <a:pt x="106202" y="378650"/>
                  </a:lnTo>
                  <a:lnTo>
                    <a:pt x="111295" y="364870"/>
                  </a:lnTo>
                  <a:lnTo>
                    <a:pt x="113873" y="358127"/>
                  </a:lnTo>
                  <a:lnTo>
                    <a:pt x="137402" y="317481"/>
                  </a:lnTo>
                  <a:lnTo>
                    <a:pt x="172999" y="295639"/>
                  </a:lnTo>
                  <a:lnTo>
                    <a:pt x="189660" y="292561"/>
                  </a:lnTo>
                  <a:lnTo>
                    <a:pt x="293489" y="292561"/>
                  </a:lnTo>
                  <a:lnTo>
                    <a:pt x="293489" y="231546"/>
                  </a:lnTo>
                  <a:lnTo>
                    <a:pt x="108615" y="231546"/>
                  </a:lnTo>
                  <a:lnTo>
                    <a:pt x="65207" y="231508"/>
                  </a:lnTo>
                  <a:lnTo>
                    <a:pt x="60343" y="226225"/>
                  </a:lnTo>
                  <a:lnTo>
                    <a:pt x="60343" y="147739"/>
                  </a:lnTo>
                  <a:lnTo>
                    <a:pt x="61283" y="140715"/>
                  </a:lnTo>
                  <a:lnTo>
                    <a:pt x="62166" y="138887"/>
                  </a:lnTo>
                  <a:lnTo>
                    <a:pt x="42194" y="138887"/>
                  </a:lnTo>
                  <a:lnTo>
                    <a:pt x="38334" y="138493"/>
                  </a:lnTo>
                  <a:close/>
                </a:path>
                <a:path w="480060" h="419100">
                  <a:moveTo>
                    <a:pt x="475277" y="319570"/>
                  </a:moveTo>
                  <a:lnTo>
                    <a:pt x="298506" y="319620"/>
                  </a:lnTo>
                  <a:lnTo>
                    <a:pt x="475321" y="319620"/>
                  </a:lnTo>
                  <a:close/>
                </a:path>
                <a:path w="480060" h="419100">
                  <a:moveTo>
                    <a:pt x="159517" y="156146"/>
                  </a:moveTo>
                  <a:lnTo>
                    <a:pt x="152748" y="156146"/>
                  </a:lnTo>
                  <a:lnTo>
                    <a:pt x="146487" y="160273"/>
                  </a:lnTo>
                  <a:lnTo>
                    <a:pt x="143159" y="167385"/>
                  </a:lnTo>
                  <a:lnTo>
                    <a:pt x="113556" y="224040"/>
                  </a:lnTo>
                  <a:lnTo>
                    <a:pt x="108615" y="231546"/>
                  </a:lnTo>
                  <a:lnTo>
                    <a:pt x="293489" y="231546"/>
                  </a:lnTo>
                  <a:lnTo>
                    <a:pt x="293489" y="223037"/>
                  </a:lnTo>
                  <a:lnTo>
                    <a:pt x="224008" y="223037"/>
                  </a:lnTo>
                  <a:lnTo>
                    <a:pt x="220337" y="219481"/>
                  </a:lnTo>
                  <a:lnTo>
                    <a:pt x="220337" y="202653"/>
                  </a:lnTo>
                  <a:lnTo>
                    <a:pt x="224008" y="199110"/>
                  </a:lnTo>
                  <a:lnTo>
                    <a:pt x="293489" y="199110"/>
                  </a:lnTo>
                  <a:lnTo>
                    <a:pt x="293489" y="156286"/>
                  </a:lnTo>
                  <a:lnTo>
                    <a:pt x="271899" y="156286"/>
                  </a:lnTo>
                  <a:lnTo>
                    <a:pt x="159517" y="156146"/>
                  </a:lnTo>
                  <a:close/>
                </a:path>
                <a:path w="480060" h="419100">
                  <a:moveTo>
                    <a:pt x="293489" y="199110"/>
                  </a:moveTo>
                  <a:lnTo>
                    <a:pt x="256507" y="199110"/>
                  </a:lnTo>
                  <a:lnTo>
                    <a:pt x="260177" y="202653"/>
                  </a:lnTo>
                  <a:lnTo>
                    <a:pt x="260177" y="219481"/>
                  </a:lnTo>
                  <a:lnTo>
                    <a:pt x="256507" y="223037"/>
                  </a:lnTo>
                  <a:lnTo>
                    <a:pt x="293489" y="223037"/>
                  </a:lnTo>
                  <a:lnTo>
                    <a:pt x="293489" y="199110"/>
                  </a:lnTo>
                  <a:close/>
                </a:path>
                <a:path w="480060" h="419100">
                  <a:moveTo>
                    <a:pt x="293489" y="18694"/>
                  </a:moveTo>
                  <a:lnTo>
                    <a:pt x="271899" y="18694"/>
                  </a:lnTo>
                  <a:lnTo>
                    <a:pt x="277411" y="25844"/>
                  </a:lnTo>
                  <a:lnTo>
                    <a:pt x="277411" y="149123"/>
                  </a:lnTo>
                  <a:lnTo>
                    <a:pt x="271899" y="156286"/>
                  </a:lnTo>
                  <a:lnTo>
                    <a:pt x="293489" y="156286"/>
                  </a:lnTo>
                  <a:lnTo>
                    <a:pt x="293489" y="18694"/>
                  </a:lnTo>
                  <a:close/>
                </a:path>
                <a:path w="480060" h="419100">
                  <a:moveTo>
                    <a:pt x="288460" y="0"/>
                  </a:moveTo>
                  <a:lnTo>
                    <a:pt x="117759" y="0"/>
                  </a:lnTo>
                  <a:lnTo>
                    <a:pt x="110025" y="5003"/>
                  </a:lnTo>
                  <a:lnTo>
                    <a:pt x="103434" y="17322"/>
                  </a:lnTo>
                  <a:lnTo>
                    <a:pt x="105987" y="20383"/>
                  </a:lnTo>
                  <a:lnTo>
                    <a:pt x="106939" y="23774"/>
                  </a:lnTo>
                  <a:lnTo>
                    <a:pt x="45433" y="137807"/>
                  </a:lnTo>
                  <a:lnTo>
                    <a:pt x="42194" y="138887"/>
                  </a:lnTo>
                  <a:lnTo>
                    <a:pt x="62166" y="138887"/>
                  </a:lnTo>
                  <a:lnTo>
                    <a:pt x="64889" y="133248"/>
                  </a:lnTo>
                  <a:lnTo>
                    <a:pt x="118814" y="32232"/>
                  </a:lnTo>
                  <a:lnTo>
                    <a:pt x="122408" y="24752"/>
                  </a:lnTo>
                  <a:lnTo>
                    <a:pt x="130828" y="18694"/>
                  </a:lnTo>
                  <a:lnTo>
                    <a:pt x="293489" y="18694"/>
                  </a:lnTo>
                  <a:lnTo>
                    <a:pt x="293489" y="5930"/>
                  </a:lnTo>
                  <a:lnTo>
                    <a:pt x="288460"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5" name="object 69">
              <a:extLst>
                <a:ext uri="{FF2B5EF4-FFF2-40B4-BE49-F238E27FC236}">
                  <a16:creationId xmlns:a16="http://schemas.microsoft.com/office/drawing/2014/main" id="{7960F6E2-DDD7-459A-8834-3CA7CF2DF498}"/>
                </a:ext>
              </a:extLst>
            </p:cNvPr>
            <p:cNvSpPr txBox="1"/>
            <p:nvPr/>
          </p:nvSpPr>
          <p:spPr>
            <a:xfrm>
              <a:off x="7802033" y="6184819"/>
              <a:ext cx="690880" cy="223446"/>
            </a:xfrm>
            <a:prstGeom prst="rect">
              <a:avLst/>
            </a:prstGeom>
          </p:spPr>
          <p:txBody>
            <a:bodyPr vert="horz" wrap="square" lIns="0" tIns="0" rIns="0" bIns="0" rtlCol="0">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sz="1200" b="1" i="0" u="none" strike="noStrike" kern="1200" cap="none" spc="5" normalizeH="0" baseline="0" noProof="0" dirty="0">
                  <a:ln>
                    <a:noFill/>
                  </a:ln>
                  <a:solidFill>
                    <a:srgbClr val="5B308D"/>
                  </a:solidFill>
                  <a:effectLst/>
                  <a:uLnTx/>
                  <a:uFillTx/>
                  <a:latin typeface="Calibri"/>
                  <a:cs typeface="Ubuntu"/>
                </a:rPr>
                <a:t>Trailers</a:t>
              </a:r>
              <a:endParaRPr kumimoji="0" sz="1200" b="0" i="0" u="none" strike="noStrike" kern="1200" cap="none" spc="0" normalizeH="0" baseline="0" noProof="0">
                <a:ln>
                  <a:noFill/>
                </a:ln>
                <a:solidFill>
                  <a:srgbClr val="000000"/>
                </a:solidFill>
                <a:effectLst/>
                <a:uLnTx/>
                <a:uFillTx/>
                <a:latin typeface="Calibri"/>
                <a:cs typeface="Ubuntu"/>
              </a:endParaRPr>
            </a:p>
          </p:txBody>
        </p:sp>
      </p:grpSp>
      <p:grpSp>
        <p:nvGrpSpPr>
          <p:cNvPr id="10" name="Group 9">
            <a:extLst>
              <a:ext uri="{FF2B5EF4-FFF2-40B4-BE49-F238E27FC236}">
                <a16:creationId xmlns:a16="http://schemas.microsoft.com/office/drawing/2014/main" id="{6177DD84-12D4-4A57-BDE6-EED3AB039DBB}"/>
              </a:ext>
            </a:extLst>
          </p:cNvPr>
          <p:cNvGrpSpPr/>
          <p:nvPr/>
        </p:nvGrpSpPr>
        <p:grpSpPr>
          <a:xfrm>
            <a:off x="9886603" y="5410648"/>
            <a:ext cx="1080444" cy="689744"/>
            <a:chOff x="9334969" y="5549161"/>
            <a:chExt cx="1307337" cy="834590"/>
          </a:xfrm>
        </p:grpSpPr>
        <p:sp>
          <p:nvSpPr>
            <p:cNvPr id="47" name="object 30">
              <a:extLst>
                <a:ext uri="{FF2B5EF4-FFF2-40B4-BE49-F238E27FC236}">
                  <a16:creationId xmlns:a16="http://schemas.microsoft.com/office/drawing/2014/main" id="{6E76BDF4-BDD3-4B5E-8858-B5A929218A37}"/>
                </a:ext>
              </a:extLst>
            </p:cNvPr>
            <p:cNvSpPr/>
            <p:nvPr/>
          </p:nvSpPr>
          <p:spPr>
            <a:xfrm>
              <a:off x="9390405" y="5855901"/>
              <a:ext cx="66675" cy="92710"/>
            </a:xfrm>
            <a:custGeom>
              <a:avLst/>
              <a:gdLst/>
              <a:ahLst/>
              <a:cxnLst/>
              <a:rect l="l" t="t" r="r" b="b"/>
              <a:pathLst>
                <a:path w="66675" h="92710">
                  <a:moveTo>
                    <a:pt x="40351" y="0"/>
                  </a:moveTo>
                  <a:lnTo>
                    <a:pt x="28032" y="1015"/>
                  </a:lnTo>
                  <a:lnTo>
                    <a:pt x="25797" y="18732"/>
                  </a:lnTo>
                  <a:lnTo>
                    <a:pt x="17655" y="26714"/>
                  </a:lnTo>
                  <a:lnTo>
                    <a:pt x="10098" y="34485"/>
                  </a:lnTo>
                  <a:lnTo>
                    <a:pt x="4033" y="42500"/>
                  </a:lnTo>
                  <a:lnTo>
                    <a:pt x="365" y="51212"/>
                  </a:lnTo>
                  <a:lnTo>
                    <a:pt x="0" y="61076"/>
                  </a:lnTo>
                  <a:lnTo>
                    <a:pt x="3843" y="72547"/>
                  </a:lnTo>
                  <a:lnTo>
                    <a:pt x="11274" y="81458"/>
                  </a:lnTo>
                  <a:lnTo>
                    <a:pt x="21328" y="88295"/>
                  </a:lnTo>
                  <a:lnTo>
                    <a:pt x="32741" y="92184"/>
                  </a:lnTo>
                  <a:lnTo>
                    <a:pt x="44255" y="92253"/>
                  </a:lnTo>
                  <a:lnTo>
                    <a:pt x="54768" y="80339"/>
                  </a:lnTo>
                  <a:lnTo>
                    <a:pt x="61113" y="69653"/>
                  </a:lnTo>
                  <a:lnTo>
                    <a:pt x="61223" y="69425"/>
                  </a:lnTo>
                  <a:lnTo>
                    <a:pt x="40854" y="69425"/>
                  </a:lnTo>
                  <a:lnTo>
                    <a:pt x="29596" y="68756"/>
                  </a:lnTo>
                  <a:lnTo>
                    <a:pt x="23330" y="57509"/>
                  </a:lnTo>
                  <a:lnTo>
                    <a:pt x="23100" y="47181"/>
                  </a:lnTo>
                  <a:lnTo>
                    <a:pt x="27875" y="38405"/>
                  </a:lnTo>
                  <a:lnTo>
                    <a:pt x="36625" y="31817"/>
                  </a:lnTo>
                  <a:lnTo>
                    <a:pt x="47997" y="16738"/>
                  </a:lnTo>
                  <a:lnTo>
                    <a:pt x="40351" y="0"/>
                  </a:lnTo>
                  <a:close/>
                </a:path>
                <a:path w="66675" h="92710">
                  <a:moveTo>
                    <a:pt x="54867" y="30860"/>
                  </a:moveTo>
                  <a:lnTo>
                    <a:pt x="51845" y="45923"/>
                  </a:lnTo>
                  <a:lnTo>
                    <a:pt x="53744" y="56909"/>
                  </a:lnTo>
                  <a:lnTo>
                    <a:pt x="49492" y="65109"/>
                  </a:lnTo>
                  <a:lnTo>
                    <a:pt x="40854" y="69425"/>
                  </a:lnTo>
                  <a:lnTo>
                    <a:pt x="61223" y="69425"/>
                  </a:lnTo>
                  <a:lnTo>
                    <a:pt x="65920" y="59671"/>
                  </a:lnTo>
                  <a:lnTo>
                    <a:pt x="66564" y="34442"/>
                  </a:lnTo>
                  <a:lnTo>
                    <a:pt x="54867" y="3086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8" name="object 31">
              <a:extLst>
                <a:ext uri="{FF2B5EF4-FFF2-40B4-BE49-F238E27FC236}">
                  <a16:creationId xmlns:a16="http://schemas.microsoft.com/office/drawing/2014/main" id="{DDEEB3F1-6BD5-45A6-AD0E-FE66CF88B79C}"/>
                </a:ext>
              </a:extLst>
            </p:cNvPr>
            <p:cNvSpPr/>
            <p:nvPr/>
          </p:nvSpPr>
          <p:spPr>
            <a:xfrm>
              <a:off x="9348166" y="5639398"/>
              <a:ext cx="82550" cy="158750"/>
            </a:xfrm>
            <a:custGeom>
              <a:avLst/>
              <a:gdLst/>
              <a:ahLst/>
              <a:cxnLst/>
              <a:rect l="l" t="t" r="r" b="b"/>
              <a:pathLst>
                <a:path w="82550" h="158750">
                  <a:moveTo>
                    <a:pt x="6527" y="6946"/>
                  </a:moveTo>
                  <a:lnTo>
                    <a:pt x="0" y="17754"/>
                  </a:lnTo>
                  <a:lnTo>
                    <a:pt x="33566" y="158267"/>
                  </a:lnTo>
                  <a:lnTo>
                    <a:pt x="82003" y="151536"/>
                  </a:lnTo>
                  <a:lnTo>
                    <a:pt x="81727" y="150164"/>
                  </a:lnTo>
                  <a:lnTo>
                    <a:pt x="38417" y="150164"/>
                  </a:lnTo>
                  <a:lnTo>
                    <a:pt x="6527" y="6946"/>
                  </a:lnTo>
                  <a:close/>
                </a:path>
                <a:path w="82550" h="158750">
                  <a:moveTo>
                    <a:pt x="42087" y="0"/>
                  </a:moveTo>
                  <a:lnTo>
                    <a:pt x="74587" y="144462"/>
                  </a:lnTo>
                  <a:lnTo>
                    <a:pt x="38417" y="150164"/>
                  </a:lnTo>
                  <a:lnTo>
                    <a:pt x="81727" y="150164"/>
                  </a:lnTo>
                  <a:lnTo>
                    <a:pt x="51574" y="508"/>
                  </a:lnTo>
                  <a:lnTo>
                    <a:pt x="42087"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49" name="object 32">
              <a:extLst>
                <a:ext uri="{FF2B5EF4-FFF2-40B4-BE49-F238E27FC236}">
                  <a16:creationId xmlns:a16="http://schemas.microsoft.com/office/drawing/2014/main" id="{9797587C-F9C4-4A4F-A36B-D7F4251D6755}"/>
                </a:ext>
              </a:extLst>
            </p:cNvPr>
            <p:cNvSpPr/>
            <p:nvPr/>
          </p:nvSpPr>
          <p:spPr>
            <a:xfrm>
              <a:off x="9334969" y="5549161"/>
              <a:ext cx="88265" cy="118745"/>
            </a:xfrm>
            <a:custGeom>
              <a:avLst/>
              <a:gdLst/>
              <a:ahLst/>
              <a:cxnLst/>
              <a:rect l="l" t="t" r="r" b="b"/>
              <a:pathLst>
                <a:path w="88265" h="118745">
                  <a:moveTo>
                    <a:pt x="26339" y="0"/>
                  </a:moveTo>
                  <a:lnTo>
                    <a:pt x="2184" y="17386"/>
                  </a:lnTo>
                  <a:lnTo>
                    <a:pt x="0" y="99034"/>
                  </a:lnTo>
                  <a:lnTo>
                    <a:pt x="28549" y="118148"/>
                  </a:lnTo>
                  <a:lnTo>
                    <a:pt x="63677" y="100761"/>
                  </a:lnTo>
                  <a:lnTo>
                    <a:pt x="87858" y="8699"/>
                  </a:lnTo>
                  <a:lnTo>
                    <a:pt x="26339"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0" name="object 33">
              <a:extLst>
                <a:ext uri="{FF2B5EF4-FFF2-40B4-BE49-F238E27FC236}">
                  <a16:creationId xmlns:a16="http://schemas.microsoft.com/office/drawing/2014/main" id="{FD5FE9DB-2441-4D18-8AB7-404264D2172F}"/>
                </a:ext>
              </a:extLst>
            </p:cNvPr>
            <p:cNvSpPr/>
            <p:nvPr/>
          </p:nvSpPr>
          <p:spPr>
            <a:xfrm>
              <a:off x="10177009" y="5553494"/>
              <a:ext cx="203200" cy="224790"/>
            </a:xfrm>
            <a:custGeom>
              <a:avLst/>
              <a:gdLst/>
              <a:ahLst/>
              <a:cxnLst/>
              <a:rect l="l" t="t" r="r" b="b"/>
              <a:pathLst>
                <a:path w="203200" h="224789">
                  <a:moveTo>
                    <a:pt x="192760" y="0"/>
                  </a:moveTo>
                  <a:lnTo>
                    <a:pt x="37261" y="0"/>
                  </a:lnTo>
                  <a:lnTo>
                    <a:pt x="0" y="141389"/>
                  </a:lnTo>
                  <a:lnTo>
                    <a:pt x="21437" y="224777"/>
                  </a:lnTo>
                  <a:lnTo>
                    <a:pt x="200977" y="224751"/>
                  </a:lnTo>
                  <a:lnTo>
                    <a:pt x="203174" y="137502"/>
                  </a:lnTo>
                  <a:lnTo>
                    <a:pt x="192760"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1" name="object 34">
              <a:extLst>
                <a:ext uri="{FF2B5EF4-FFF2-40B4-BE49-F238E27FC236}">
                  <a16:creationId xmlns:a16="http://schemas.microsoft.com/office/drawing/2014/main" id="{54AC4695-CB3F-40E7-8E77-050DD011F13F}"/>
                </a:ext>
              </a:extLst>
            </p:cNvPr>
            <p:cNvSpPr/>
            <p:nvPr/>
          </p:nvSpPr>
          <p:spPr>
            <a:xfrm>
              <a:off x="9369216" y="5761829"/>
              <a:ext cx="77470" cy="76835"/>
            </a:xfrm>
            <a:custGeom>
              <a:avLst/>
              <a:gdLst/>
              <a:ahLst/>
              <a:cxnLst/>
              <a:rect l="l" t="t" r="r" b="b"/>
              <a:pathLst>
                <a:path w="77470" h="76835">
                  <a:moveTo>
                    <a:pt x="37609" y="0"/>
                  </a:moveTo>
                  <a:lnTo>
                    <a:pt x="907" y="29590"/>
                  </a:lnTo>
                  <a:lnTo>
                    <a:pt x="0" y="41359"/>
                  </a:lnTo>
                  <a:lnTo>
                    <a:pt x="2863" y="52617"/>
                  </a:lnTo>
                  <a:lnTo>
                    <a:pt x="9359" y="62708"/>
                  </a:lnTo>
                  <a:lnTo>
                    <a:pt x="19346" y="70975"/>
                  </a:lnTo>
                  <a:lnTo>
                    <a:pt x="32687" y="76762"/>
                  </a:lnTo>
                  <a:lnTo>
                    <a:pt x="43759" y="76638"/>
                  </a:lnTo>
                  <a:lnTo>
                    <a:pt x="54270" y="72891"/>
                  </a:lnTo>
                  <a:lnTo>
                    <a:pt x="63687" y="65458"/>
                  </a:lnTo>
                  <a:lnTo>
                    <a:pt x="71473" y="54275"/>
                  </a:lnTo>
                  <a:lnTo>
                    <a:pt x="77093" y="39276"/>
                  </a:lnTo>
                  <a:lnTo>
                    <a:pt x="75321" y="27049"/>
                  </a:lnTo>
                  <a:lnTo>
                    <a:pt x="69870" y="16122"/>
                  </a:lnTo>
                  <a:lnTo>
                    <a:pt x="61205" y="7371"/>
                  </a:lnTo>
                  <a:lnTo>
                    <a:pt x="49791" y="1673"/>
                  </a:lnTo>
                  <a:lnTo>
                    <a:pt x="37609"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2" name="object 35">
              <a:extLst>
                <a:ext uri="{FF2B5EF4-FFF2-40B4-BE49-F238E27FC236}">
                  <a16:creationId xmlns:a16="http://schemas.microsoft.com/office/drawing/2014/main" id="{75E174E3-78CD-4075-8CFC-21BBF833C460}"/>
                </a:ext>
              </a:extLst>
            </p:cNvPr>
            <p:cNvSpPr/>
            <p:nvPr/>
          </p:nvSpPr>
          <p:spPr>
            <a:xfrm>
              <a:off x="9386728" y="5779653"/>
              <a:ext cx="42545" cy="41910"/>
            </a:xfrm>
            <a:custGeom>
              <a:avLst/>
              <a:gdLst/>
              <a:ahLst/>
              <a:cxnLst/>
              <a:rect l="l" t="t" r="r" b="b"/>
              <a:pathLst>
                <a:path w="42545" h="41910">
                  <a:moveTo>
                    <a:pt x="25127" y="0"/>
                  </a:moveTo>
                  <a:lnTo>
                    <a:pt x="14783" y="970"/>
                  </a:lnTo>
                  <a:lnTo>
                    <a:pt x="5893" y="8623"/>
                  </a:lnTo>
                  <a:lnTo>
                    <a:pt x="0" y="23750"/>
                  </a:lnTo>
                  <a:lnTo>
                    <a:pt x="5128" y="34513"/>
                  </a:lnTo>
                  <a:lnTo>
                    <a:pt x="16291" y="41433"/>
                  </a:lnTo>
                  <a:lnTo>
                    <a:pt x="26811" y="40741"/>
                  </a:lnTo>
                  <a:lnTo>
                    <a:pt x="35923" y="33392"/>
                  </a:lnTo>
                  <a:lnTo>
                    <a:pt x="42030" y="18726"/>
                  </a:lnTo>
                  <a:lnTo>
                    <a:pt x="37461" y="7498"/>
                  </a:lnTo>
                  <a:lnTo>
                    <a:pt x="27168" y="517"/>
                  </a:lnTo>
                  <a:lnTo>
                    <a:pt x="25127"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3" name="object 36">
              <a:extLst>
                <a:ext uri="{FF2B5EF4-FFF2-40B4-BE49-F238E27FC236}">
                  <a16:creationId xmlns:a16="http://schemas.microsoft.com/office/drawing/2014/main" id="{79C031D2-47F7-4CD9-ACE9-B918539E9983}"/>
                </a:ext>
              </a:extLst>
            </p:cNvPr>
            <p:cNvSpPr/>
            <p:nvPr/>
          </p:nvSpPr>
          <p:spPr>
            <a:xfrm>
              <a:off x="9385125" y="5750170"/>
              <a:ext cx="52069" cy="114300"/>
            </a:xfrm>
            <a:custGeom>
              <a:avLst/>
              <a:gdLst/>
              <a:ahLst/>
              <a:cxnLst/>
              <a:rect l="l" t="t" r="r" b="b"/>
              <a:pathLst>
                <a:path w="52070" h="114300">
                  <a:moveTo>
                    <a:pt x="24307" y="0"/>
                  </a:moveTo>
                  <a:lnTo>
                    <a:pt x="0" y="5156"/>
                  </a:lnTo>
                  <a:lnTo>
                    <a:pt x="26314" y="114071"/>
                  </a:lnTo>
                  <a:lnTo>
                    <a:pt x="51866" y="107695"/>
                  </a:lnTo>
                  <a:lnTo>
                    <a:pt x="24307"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4" name="object 37">
              <a:extLst>
                <a:ext uri="{FF2B5EF4-FFF2-40B4-BE49-F238E27FC236}">
                  <a16:creationId xmlns:a16="http://schemas.microsoft.com/office/drawing/2014/main" id="{B54C6C8C-38E3-464A-98FC-A033ABF8E82D}"/>
                </a:ext>
              </a:extLst>
            </p:cNvPr>
            <p:cNvSpPr/>
            <p:nvPr/>
          </p:nvSpPr>
          <p:spPr>
            <a:xfrm>
              <a:off x="9508536" y="5900188"/>
              <a:ext cx="177800" cy="179705"/>
            </a:xfrm>
            <a:custGeom>
              <a:avLst/>
              <a:gdLst/>
              <a:ahLst/>
              <a:cxnLst/>
              <a:rect l="l" t="t" r="r" b="b"/>
              <a:pathLst>
                <a:path w="177800" h="179704">
                  <a:moveTo>
                    <a:pt x="89362" y="0"/>
                  </a:moveTo>
                  <a:lnTo>
                    <a:pt x="42580" y="13618"/>
                  </a:lnTo>
                  <a:lnTo>
                    <a:pt x="14840" y="42538"/>
                  </a:lnTo>
                  <a:lnTo>
                    <a:pt x="867" y="84591"/>
                  </a:lnTo>
                  <a:lnTo>
                    <a:pt x="0" y="101066"/>
                  </a:lnTo>
                  <a:lnTo>
                    <a:pt x="2620" y="114279"/>
                  </a:lnTo>
                  <a:lnTo>
                    <a:pt x="21623" y="148499"/>
                  </a:lnTo>
                  <a:lnTo>
                    <a:pt x="55443" y="171584"/>
                  </a:lnTo>
                  <a:lnTo>
                    <a:pt x="101646" y="179667"/>
                  </a:lnTo>
                  <a:lnTo>
                    <a:pt x="114354" y="176879"/>
                  </a:lnTo>
                  <a:lnTo>
                    <a:pt x="147481" y="157532"/>
                  </a:lnTo>
                  <a:lnTo>
                    <a:pt x="165564" y="132568"/>
                  </a:lnTo>
                  <a:lnTo>
                    <a:pt x="84355" y="132568"/>
                  </a:lnTo>
                  <a:lnTo>
                    <a:pt x="72286" y="129295"/>
                  </a:lnTo>
                  <a:lnTo>
                    <a:pt x="62079" y="122363"/>
                  </a:lnTo>
                  <a:lnTo>
                    <a:pt x="54287" y="111820"/>
                  </a:lnTo>
                  <a:lnTo>
                    <a:pt x="49464" y="97717"/>
                  </a:lnTo>
                  <a:lnTo>
                    <a:pt x="48163" y="80102"/>
                  </a:lnTo>
                  <a:lnTo>
                    <a:pt x="53597" y="67328"/>
                  </a:lnTo>
                  <a:lnTo>
                    <a:pt x="62789" y="57221"/>
                  </a:lnTo>
                  <a:lnTo>
                    <a:pt x="74967" y="50575"/>
                  </a:lnTo>
                  <a:lnTo>
                    <a:pt x="89362" y="48183"/>
                  </a:lnTo>
                  <a:lnTo>
                    <a:pt x="168508" y="48183"/>
                  </a:lnTo>
                  <a:lnTo>
                    <a:pt x="161540" y="36922"/>
                  </a:lnTo>
                  <a:lnTo>
                    <a:pt x="130389" y="10073"/>
                  </a:lnTo>
                  <a:lnTo>
                    <a:pt x="103819" y="1181"/>
                  </a:lnTo>
                  <a:lnTo>
                    <a:pt x="89362" y="0"/>
                  </a:lnTo>
                  <a:close/>
                </a:path>
                <a:path w="177800" h="179704">
                  <a:moveTo>
                    <a:pt x="168508" y="48183"/>
                  </a:moveTo>
                  <a:lnTo>
                    <a:pt x="89362" y="48183"/>
                  </a:lnTo>
                  <a:lnTo>
                    <a:pt x="99733" y="49438"/>
                  </a:lnTo>
                  <a:lnTo>
                    <a:pt x="112475" y="54938"/>
                  </a:lnTo>
                  <a:lnTo>
                    <a:pt x="122613" y="64133"/>
                  </a:lnTo>
                  <a:lnTo>
                    <a:pt x="129308" y="76285"/>
                  </a:lnTo>
                  <a:lnTo>
                    <a:pt x="131725" y="90651"/>
                  </a:lnTo>
                  <a:lnTo>
                    <a:pt x="129376" y="104438"/>
                  </a:lnTo>
                  <a:lnTo>
                    <a:pt x="123011" y="116060"/>
                  </a:lnTo>
                  <a:lnTo>
                    <a:pt x="113083" y="124981"/>
                  </a:lnTo>
                  <a:lnTo>
                    <a:pt x="100046" y="130663"/>
                  </a:lnTo>
                  <a:lnTo>
                    <a:pt x="84355" y="132568"/>
                  </a:lnTo>
                  <a:lnTo>
                    <a:pt x="165564" y="132568"/>
                  </a:lnTo>
                  <a:lnTo>
                    <a:pt x="169951" y="123129"/>
                  </a:lnTo>
                  <a:lnTo>
                    <a:pt x="174370" y="108631"/>
                  </a:lnTo>
                  <a:lnTo>
                    <a:pt x="177003" y="92730"/>
                  </a:lnTo>
                  <a:lnTo>
                    <a:pt x="177700" y="75495"/>
                  </a:lnTo>
                  <a:lnTo>
                    <a:pt x="174295" y="61647"/>
                  </a:lnTo>
                  <a:lnTo>
                    <a:pt x="168845" y="48727"/>
                  </a:lnTo>
                  <a:lnTo>
                    <a:pt x="168508" y="48183"/>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5" name="object 38">
              <a:extLst>
                <a:ext uri="{FF2B5EF4-FFF2-40B4-BE49-F238E27FC236}">
                  <a16:creationId xmlns:a16="http://schemas.microsoft.com/office/drawing/2014/main" id="{FE973CDC-5069-40E1-8E08-435FB86F06B6}"/>
                </a:ext>
              </a:extLst>
            </p:cNvPr>
            <p:cNvSpPr/>
            <p:nvPr/>
          </p:nvSpPr>
          <p:spPr>
            <a:xfrm>
              <a:off x="10090881" y="5900188"/>
              <a:ext cx="177800" cy="180340"/>
            </a:xfrm>
            <a:custGeom>
              <a:avLst/>
              <a:gdLst/>
              <a:ahLst/>
              <a:cxnLst/>
              <a:rect l="l" t="t" r="r" b="b"/>
              <a:pathLst>
                <a:path w="177800" h="180339">
                  <a:moveTo>
                    <a:pt x="89432" y="0"/>
                  </a:moveTo>
                  <a:lnTo>
                    <a:pt x="42856" y="13455"/>
                  </a:lnTo>
                  <a:lnTo>
                    <a:pt x="14963" y="42282"/>
                  </a:lnTo>
                  <a:lnTo>
                    <a:pt x="887" y="84185"/>
                  </a:lnTo>
                  <a:lnTo>
                    <a:pt x="0" y="100582"/>
                  </a:lnTo>
                  <a:lnTo>
                    <a:pt x="2560" y="113867"/>
                  </a:lnTo>
                  <a:lnTo>
                    <a:pt x="21435" y="148297"/>
                  </a:lnTo>
                  <a:lnTo>
                    <a:pt x="55133" y="171557"/>
                  </a:lnTo>
                  <a:lnTo>
                    <a:pt x="101122" y="179747"/>
                  </a:lnTo>
                  <a:lnTo>
                    <a:pt x="113886" y="177031"/>
                  </a:lnTo>
                  <a:lnTo>
                    <a:pt x="147097" y="157807"/>
                  </a:lnTo>
                  <a:lnTo>
                    <a:pt x="165338" y="132569"/>
                  </a:lnTo>
                  <a:lnTo>
                    <a:pt x="84439" y="132569"/>
                  </a:lnTo>
                  <a:lnTo>
                    <a:pt x="72364" y="129300"/>
                  </a:lnTo>
                  <a:lnTo>
                    <a:pt x="62156" y="122370"/>
                  </a:lnTo>
                  <a:lnTo>
                    <a:pt x="54365" y="111828"/>
                  </a:lnTo>
                  <a:lnTo>
                    <a:pt x="49544" y="97725"/>
                  </a:lnTo>
                  <a:lnTo>
                    <a:pt x="48242" y="80110"/>
                  </a:lnTo>
                  <a:lnTo>
                    <a:pt x="53670" y="67333"/>
                  </a:lnTo>
                  <a:lnTo>
                    <a:pt x="62855" y="57224"/>
                  </a:lnTo>
                  <a:lnTo>
                    <a:pt x="75031" y="50576"/>
                  </a:lnTo>
                  <a:lnTo>
                    <a:pt x="89432" y="48183"/>
                  </a:lnTo>
                  <a:lnTo>
                    <a:pt x="168182" y="48183"/>
                  </a:lnTo>
                  <a:lnTo>
                    <a:pt x="161427" y="37103"/>
                  </a:lnTo>
                  <a:lnTo>
                    <a:pt x="130453" y="10124"/>
                  </a:lnTo>
                  <a:lnTo>
                    <a:pt x="103914" y="1187"/>
                  </a:lnTo>
                  <a:lnTo>
                    <a:pt x="89432" y="0"/>
                  </a:lnTo>
                  <a:close/>
                </a:path>
                <a:path w="177800" h="180339">
                  <a:moveTo>
                    <a:pt x="168182" y="48183"/>
                  </a:moveTo>
                  <a:lnTo>
                    <a:pt x="89432" y="48183"/>
                  </a:lnTo>
                  <a:lnTo>
                    <a:pt x="99111" y="49279"/>
                  </a:lnTo>
                  <a:lnTo>
                    <a:pt x="111971" y="54650"/>
                  </a:lnTo>
                  <a:lnTo>
                    <a:pt x="122154" y="63788"/>
                  </a:lnTo>
                  <a:lnTo>
                    <a:pt x="128853" y="75897"/>
                  </a:lnTo>
                  <a:lnTo>
                    <a:pt x="131265" y="90183"/>
                  </a:lnTo>
                  <a:lnTo>
                    <a:pt x="129081" y="104111"/>
                  </a:lnTo>
                  <a:lnTo>
                    <a:pt x="122893" y="115862"/>
                  </a:lnTo>
                  <a:lnTo>
                    <a:pt x="113115" y="124887"/>
                  </a:lnTo>
                  <a:lnTo>
                    <a:pt x="100160" y="130639"/>
                  </a:lnTo>
                  <a:lnTo>
                    <a:pt x="84439" y="132569"/>
                  </a:lnTo>
                  <a:lnTo>
                    <a:pt x="165338" y="132569"/>
                  </a:lnTo>
                  <a:lnTo>
                    <a:pt x="169583" y="123446"/>
                  </a:lnTo>
                  <a:lnTo>
                    <a:pt x="174005" y="108955"/>
                  </a:lnTo>
                  <a:lnTo>
                    <a:pt x="176645" y="93063"/>
                  </a:lnTo>
                  <a:lnTo>
                    <a:pt x="177355" y="75839"/>
                  </a:lnTo>
                  <a:lnTo>
                    <a:pt x="174026" y="61935"/>
                  </a:lnTo>
                  <a:lnTo>
                    <a:pt x="168655" y="48960"/>
                  </a:lnTo>
                  <a:lnTo>
                    <a:pt x="168182" y="48183"/>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6" name="object 39">
              <a:extLst>
                <a:ext uri="{FF2B5EF4-FFF2-40B4-BE49-F238E27FC236}">
                  <a16:creationId xmlns:a16="http://schemas.microsoft.com/office/drawing/2014/main" id="{CE7487FD-228A-4E66-A1EF-3A74B8AC6A99}"/>
                </a:ext>
              </a:extLst>
            </p:cNvPr>
            <p:cNvSpPr/>
            <p:nvPr/>
          </p:nvSpPr>
          <p:spPr>
            <a:xfrm>
              <a:off x="9721189" y="5900188"/>
              <a:ext cx="177800" cy="179705"/>
            </a:xfrm>
            <a:custGeom>
              <a:avLst/>
              <a:gdLst/>
              <a:ahLst/>
              <a:cxnLst/>
              <a:rect l="l" t="t" r="r" b="b"/>
              <a:pathLst>
                <a:path w="177800" h="179704">
                  <a:moveTo>
                    <a:pt x="89360" y="0"/>
                  </a:moveTo>
                  <a:lnTo>
                    <a:pt x="42548" y="13625"/>
                  </a:lnTo>
                  <a:lnTo>
                    <a:pt x="14822" y="42548"/>
                  </a:lnTo>
                  <a:lnTo>
                    <a:pt x="866" y="84607"/>
                  </a:lnTo>
                  <a:lnTo>
                    <a:pt x="0" y="101085"/>
                  </a:lnTo>
                  <a:lnTo>
                    <a:pt x="2620" y="114294"/>
                  </a:lnTo>
                  <a:lnTo>
                    <a:pt x="21614" y="148506"/>
                  </a:lnTo>
                  <a:lnTo>
                    <a:pt x="55433" y="171585"/>
                  </a:lnTo>
                  <a:lnTo>
                    <a:pt x="101666" y="179663"/>
                  </a:lnTo>
                  <a:lnTo>
                    <a:pt x="114364" y="176871"/>
                  </a:lnTo>
                  <a:lnTo>
                    <a:pt x="147483" y="157518"/>
                  </a:lnTo>
                  <a:lnTo>
                    <a:pt x="165565" y="132570"/>
                  </a:lnTo>
                  <a:lnTo>
                    <a:pt x="84363" y="132570"/>
                  </a:lnTo>
                  <a:lnTo>
                    <a:pt x="72282" y="129301"/>
                  </a:lnTo>
                  <a:lnTo>
                    <a:pt x="62074" y="122370"/>
                  </a:lnTo>
                  <a:lnTo>
                    <a:pt x="54287" y="111829"/>
                  </a:lnTo>
                  <a:lnTo>
                    <a:pt x="49469" y="97725"/>
                  </a:lnTo>
                  <a:lnTo>
                    <a:pt x="48169" y="80110"/>
                  </a:lnTo>
                  <a:lnTo>
                    <a:pt x="53592" y="67333"/>
                  </a:lnTo>
                  <a:lnTo>
                    <a:pt x="62773" y="57224"/>
                  </a:lnTo>
                  <a:lnTo>
                    <a:pt x="74950" y="50576"/>
                  </a:lnTo>
                  <a:lnTo>
                    <a:pt x="89360" y="48183"/>
                  </a:lnTo>
                  <a:lnTo>
                    <a:pt x="168518" y="48183"/>
                  </a:lnTo>
                  <a:lnTo>
                    <a:pt x="161533" y="36913"/>
                  </a:lnTo>
                  <a:lnTo>
                    <a:pt x="130366" y="10070"/>
                  </a:lnTo>
                  <a:lnTo>
                    <a:pt x="103804" y="1181"/>
                  </a:lnTo>
                  <a:lnTo>
                    <a:pt x="89360" y="0"/>
                  </a:lnTo>
                  <a:close/>
                </a:path>
                <a:path w="177800" h="179704">
                  <a:moveTo>
                    <a:pt x="168518" y="48183"/>
                  </a:moveTo>
                  <a:lnTo>
                    <a:pt x="89360" y="48183"/>
                  </a:lnTo>
                  <a:lnTo>
                    <a:pt x="99644" y="49418"/>
                  </a:lnTo>
                  <a:lnTo>
                    <a:pt x="112402" y="54901"/>
                  </a:lnTo>
                  <a:lnTo>
                    <a:pt x="122547" y="64089"/>
                  </a:lnTo>
                  <a:lnTo>
                    <a:pt x="129244" y="76233"/>
                  </a:lnTo>
                  <a:lnTo>
                    <a:pt x="131661" y="90588"/>
                  </a:lnTo>
                  <a:lnTo>
                    <a:pt x="129333" y="104393"/>
                  </a:lnTo>
                  <a:lnTo>
                    <a:pt x="122990" y="116033"/>
                  </a:lnTo>
                  <a:lnTo>
                    <a:pt x="113081" y="124969"/>
                  </a:lnTo>
                  <a:lnTo>
                    <a:pt x="100056" y="130661"/>
                  </a:lnTo>
                  <a:lnTo>
                    <a:pt x="84363" y="132570"/>
                  </a:lnTo>
                  <a:lnTo>
                    <a:pt x="165565" y="132570"/>
                  </a:lnTo>
                  <a:lnTo>
                    <a:pt x="169963" y="123112"/>
                  </a:lnTo>
                  <a:lnTo>
                    <a:pt x="174386" y="108614"/>
                  </a:lnTo>
                  <a:lnTo>
                    <a:pt x="177022" y="92713"/>
                  </a:lnTo>
                  <a:lnTo>
                    <a:pt x="177719" y="75476"/>
                  </a:lnTo>
                  <a:lnTo>
                    <a:pt x="174306" y="61631"/>
                  </a:lnTo>
                  <a:lnTo>
                    <a:pt x="168847" y="48715"/>
                  </a:lnTo>
                  <a:lnTo>
                    <a:pt x="168518" y="48183"/>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7" name="object 40">
              <a:extLst>
                <a:ext uri="{FF2B5EF4-FFF2-40B4-BE49-F238E27FC236}">
                  <a16:creationId xmlns:a16="http://schemas.microsoft.com/office/drawing/2014/main" id="{C42F8587-2FCB-4647-AA7E-F74DABF776FF}"/>
                </a:ext>
              </a:extLst>
            </p:cNvPr>
            <p:cNvSpPr/>
            <p:nvPr/>
          </p:nvSpPr>
          <p:spPr>
            <a:xfrm>
              <a:off x="10303533" y="5900188"/>
              <a:ext cx="177800" cy="180340"/>
            </a:xfrm>
            <a:custGeom>
              <a:avLst/>
              <a:gdLst/>
              <a:ahLst/>
              <a:cxnLst/>
              <a:rect l="l" t="t" r="r" b="b"/>
              <a:pathLst>
                <a:path w="177800" h="180339">
                  <a:moveTo>
                    <a:pt x="89406" y="0"/>
                  </a:moveTo>
                  <a:lnTo>
                    <a:pt x="42846" y="13450"/>
                  </a:lnTo>
                  <a:lnTo>
                    <a:pt x="14958" y="42278"/>
                  </a:lnTo>
                  <a:lnTo>
                    <a:pt x="887" y="84186"/>
                  </a:lnTo>
                  <a:lnTo>
                    <a:pt x="0" y="100586"/>
                  </a:lnTo>
                  <a:lnTo>
                    <a:pt x="2559" y="113870"/>
                  </a:lnTo>
                  <a:lnTo>
                    <a:pt x="21428" y="148298"/>
                  </a:lnTo>
                  <a:lnTo>
                    <a:pt x="55123" y="171556"/>
                  </a:lnTo>
                  <a:lnTo>
                    <a:pt x="101123" y="179743"/>
                  </a:lnTo>
                  <a:lnTo>
                    <a:pt x="113880" y="177023"/>
                  </a:lnTo>
                  <a:lnTo>
                    <a:pt x="147085" y="157792"/>
                  </a:lnTo>
                  <a:lnTo>
                    <a:pt x="165321" y="132571"/>
                  </a:lnTo>
                  <a:lnTo>
                    <a:pt x="84427" y="132571"/>
                  </a:lnTo>
                  <a:lnTo>
                    <a:pt x="72346" y="129305"/>
                  </a:lnTo>
                  <a:lnTo>
                    <a:pt x="62137" y="122377"/>
                  </a:lnTo>
                  <a:lnTo>
                    <a:pt x="54347" y="111836"/>
                  </a:lnTo>
                  <a:lnTo>
                    <a:pt x="49528" y="97734"/>
                  </a:lnTo>
                  <a:lnTo>
                    <a:pt x="48226" y="80119"/>
                  </a:lnTo>
                  <a:lnTo>
                    <a:pt x="53647" y="67338"/>
                  </a:lnTo>
                  <a:lnTo>
                    <a:pt x="62826" y="57226"/>
                  </a:lnTo>
                  <a:lnTo>
                    <a:pt x="75000" y="50576"/>
                  </a:lnTo>
                  <a:lnTo>
                    <a:pt x="89406" y="48183"/>
                  </a:lnTo>
                  <a:lnTo>
                    <a:pt x="168172" y="48183"/>
                  </a:lnTo>
                  <a:lnTo>
                    <a:pt x="161404" y="37093"/>
                  </a:lnTo>
                  <a:lnTo>
                    <a:pt x="130417" y="10122"/>
                  </a:lnTo>
                  <a:lnTo>
                    <a:pt x="103881" y="1187"/>
                  </a:lnTo>
                  <a:lnTo>
                    <a:pt x="89406" y="0"/>
                  </a:lnTo>
                  <a:close/>
                </a:path>
                <a:path w="177800" h="180339">
                  <a:moveTo>
                    <a:pt x="168172" y="48183"/>
                  </a:moveTo>
                  <a:lnTo>
                    <a:pt x="89406" y="48183"/>
                  </a:lnTo>
                  <a:lnTo>
                    <a:pt x="99093" y="49281"/>
                  </a:lnTo>
                  <a:lnTo>
                    <a:pt x="111954" y="54653"/>
                  </a:lnTo>
                  <a:lnTo>
                    <a:pt x="122138" y="63790"/>
                  </a:lnTo>
                  <a:lnTo>
                    <a:pt x="128840" y="75898"/>
                  </a:lnTo>
                  <a:lnTo>
                    <a:pt x="131252" y="90181"/>
                  </a:lnTo>
                  <a:lnTo>
                    <a:pt x="129067" y="104110"/>
                  </a:lnTo>
                  <a:lnTo>
                    <a:pt x="122877" y="115861"/>
                  </a:lnTo>
                  <a:lnTo>
                    <a:pt x="113098" y="124887"/>
                  </a:lnTo>
                  <a:lnTo>
                    <a:pt x="100143" y="130640"/>
                  </a:lnTo>
                  <a:lnTo>
                    <a:pt x="84427" y="132571"/>
                  </a:lnTo>
                  <a:lnTo>
                    <a:pt x="165321" y="132571"/>
                  </a:lnTo>
                  <a:lnTo>
                    <a:pt x="169576" y="123429"/>
                  </a:lnTo>
                  <a:lnTo>
                    <a:pt x="174000" y="108938"/>
                  </a:lnTo>
                  <a:lnTo>
                    <a:pt x="176641" y="93045"/>
                  </a:lnTo>
                  <a:lnTo>
                    <a:pt x="177351" y="75821"/>
                  </a:lnTo>
                  <a:lnTo>
                    <a:pt x="174016" y="61920"/>
                  </a:lnTo>
                  <a:lnTo>
                    <a:pt x="168639" y="48948"/>
                  </a:lnTo>
                  <a:lnTo>
                    <a:pt x="168172" y="48183"/>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8" name="object 41">
              <a:extLst>
                <a:ext uri="{FF2B5EF4-FFF2-40B4-BE49-F238E27FC236}">
                  <a16:creationId xmlns:a16="http://schemas.microsoft.com/office/drawing/2014/main" id="{46E763ED-CCAF-435F-80B7-005E3391BE3C}"/>
                </a:ext>
              </a:extLst>
            </p:cNvPr>
            <p:cNvSpPr/>
            <p:nvPr/>
          </p:nvSpPr>
          <p:spPr>
            <a:xfrm>
              <a:off x="9745388" y="5818718"/>
              <a:ext cx="123825" cy="66675"/>
            </a:xfrm>
            <a:custGeom>
              <a:avLst/>
              <a:gdLst/>
              <a:ahLst/>
              <a:cxnLst/>
              <a:rect l="l" t="t" r="r" b="b"/>
              <a:pathLst>
                <a:path w="123825" h="66675">
                  <a:moveTo>
                    <a:pt x="89319" y="0"/>
                  </a:moveTo>
                  <a:lnTo>
                    <a:pt x="0" y="0"/>
                  </a:lnTo>
                  <a:lnTo>
                    <a:pt x="0" y="66624"/>
                  </a:lnTo>
                  <a:lnTo>
                    <a:pt x="123317" y="66624"/>
                  </a:lnTo>
                  <a:lnTo>
                    <a:pt x="89319"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59" name="object 42">
              <a:extLst>
                <a:ext uri="{FF2B5EF4-FFF2-40B4-BE49-F238E27FC236}">
                  <a16:creationId xmlns:a16="http://schemas.microsoft.com/office/drawing/2014/main" id="{C1C48B1D-0E63-463E-9C6B-319EA92D21CF}"/>
                </a:ext>
              </a:extLst>
            </p:cNvPr>
            <p:cNvSpPr/>
            <p:nvPr/>
          </p:nvSpPr>
          <p:spPr>
            <a:xfrm>
              <a:off x="9648476" y="5900188"/>
              <a:ext cx="854710" cy="38100"/>
            </a:xfrm>
            <a:custGeom>
              <a:avLst/>
              <a:gdLst/>
              <a:ahLst/>
              <a:cxnLst/>
              <a:rect l="l" t="t" r="r" b="b"/>
              <a:pathLst>
                <a:path w="854709" h="38100">
                  <a:moveTo>
                    <a:pt x="854252" y="0"/>
                  </a:moveTo>
                  <a:lnTo>
                    <a:pt x="794791" y="0"/>
                  </a:lnTo>
                  <a:lnTo>
                    <a:pt x="797477" y="1591"/>
                  </a:lnTo>
                  <a:lnTo>
                    <a:pt x="807979" y="8961"/>
                  </a:lnTo>
                  <a:lnTo>
                    <a:pt x="817487" y="17551"/>
                  </a:lnTo>
                  <a:lnTo>
                    <a:pt x="825885" y="27247"/>
                  </a:lnTo>
                  <a:lnTo>
                    <a:pt x="833056" y="37934"/>
                  </a:lnTo>
                  <a:lnTo>
                    <a:pt x="854252" y="37934"/>
                  </a:lnTo>
                  <a:lnTo>
                    <a:pt x="854252" y="0"/>
                  </a:lnTo>
                  <a:close/>
                </a:path>
                <a:path w="854709" h="38100">
                  <a:moveTo>
                    <a:pt x="693356" y="0"/>
                  </a:moveTo>
                  <a:lnTo>
                    <a:pt x="582167" y="0"/>
                  </a:lnTo>
                  <a:lnTo>
                    <a:pt x="584846" y="1587"/>
                  </a:lnTo>
                  <a:lnTo>
                    <a:pt x="595351" y="8957"/>
                  </a:lnTo>
                  <a:lnTo>
                    <a:pt x="604859" y="17548"/>
                  </a:lnTo>
                  <a:lnTo>
                    <a:pt x="613254" y="27246"/>
                  </a:lnTo>
                  <a:lnTo>
                    <a:pt x="620420" y="37934"/>
                  </a:lnTo>
                  <a:lnTo>
                    <a:pt x="656620" y="35168"/>
                  </a:lnTo>
                  <a:lnTo>
                    <a:pt x="664115" y="24739"/>
                  </a:lnTo>
                  <a:lnTo>
                    <a:pt x="672811" y="15325"/>
                  </a:lnTo>
                  <a:lnTo>
                    <a:pt x="682595" y="7040"/>
                  </a:lnTo>
                  <a:lnTo>
                    <a:pt x="693356" y="0"/>
                  </a:lnTo>
                  <a:close/>
                </a:path>
                <a:path w="854709" h="38100">
                  <a:moveTo>
                    <a:pt x="480733" y="0"/>
                  </a:moveTo>
                  <a:lnTo>
                    <a:pt x="212623" y="0"/>
                  </a:lnTo>
                  <a:lnTo>
                    <a:pt x="215313" y="1591"/>
                  </a:lnTo>
                  <a:lnTo>
                    <a:pt x="225822" y="8961"/>
                  </a:lnTo>
                  <a:lnTo>
                    <a:pt x="235328" y="17551"/>
                  </a:lnTo>
                  <a:lnTo>
                    <a:pt x="243720" y="27247"/>
                  </a:lnTo>
                  <a:lnTo>
                    <a:pt x="250888" y="37934"/>
                  </a:lnTo>
                  <a:lnTo>
                    <a:pt x="443994" y="35168"/>
                  </a:lnTo>
                  <a:lnTo>
                    <a:pt x="451486" y="24739"/>
                  </a:lnTo>
                  <a:lnTo>
                    <a:pt x="460183" y="15325"/>
                  </a:lnTo>
                  <a:lnTo>
                    <a:pt x="469970" y="7040"/>
                  </a:lnTo>
                  <a:lnTo>
                    <a:pt x="480733" y="0"/>
                  </a:lnTo>
                  <a:close/>
                </a:path>
                <a:path w="854709" h="38100">
                  <a:moveTo>
                    <a:pt x="111201" y="0"/>
                  </a:moveTo>
                  <a:lnTo>
                    <a:pt x="0" y="0"/>
                  </a:lnTo>
                  <a:lnTo>
                    <a:pt x="2678" y="1587"/>
                  </a:lnTo>
                  <a:lnTo>
                    <a:pt x="13180" y="8957"/>
                  </a:lnTo>
                  <a:lnTo>
                    <a:pt x="22686" y="17548"/>
                  </a:lnTo>
                  <a:lnTo>
                    <a:pt x="31081" y="27246"/>
                  </a:lnTo>
                  <a:lnTo>
                    <a:pt x="38252" y="37934"/>
                  </a:lnTo>
                  <a:lnTo>
                    <a:pt x="74454" y="35161"/>
                  </a:lnTo>
                  <a:lnTo>
                    <a:pt x="81946" y="24734"/>
                  </a:lnTo>
                  <a:lnTo>
                    <a:pt x="90643" y="15322"/>
                  </a:lnTo>
                  <a:lnTo>
                    <a:pt x="100433" y="7039"/>
                  </a:lnTo>
                  <a:lnTo>
                    <a:pt x="111201"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0" name="object 43">
              <a:extLst>
                <a:ext uri="{FF2B5EF4-FFF2-40B4-BE49-F238E27FC236}">
                  <a16:creationId xmlns:a16="http://schemas.microsoft.com/office/drawing/2014/main" id="{F973BBF0-8F4D-495A-97EC-D241486E7812}"/>
                </a:ext>
              </a:extLst>
            </p:cNvPr>
            <p:cNvSpPr/>
            <p:nvPr/>
          </p:nvSpPr>
          <p:spPr>
            <a:xfrm>
              <a:off x="9428737" y="5629691"/>
              <a:ext cx="305435" cy="371475"/>
            </a:xfrm>
            <a:custGeom>
              <a:avLst/>
              <a:gdLst/>
              <a:ahLst/>
              <a:cxnLst/>
              <a:rect l="l" t="t" r="r" b="b"/>
              <a:pathLst>
                <a:path w="305434" h="371475">
                  <a:moveTo>
                    <a:pt x="83052" y="302475"/>
                  </a:moveTo>
                  <a:lnTo>
                    <a:pt x="26517" y="302475"/>
                  </a:lnTo>
                  <a:lnTo>
                    <a:pt x="26517" y="333641"/>
                  </a:lnTo>
                  <a:lnTo>
                    <a:pt x="41224" y="333641"/>
                  </a:lnTo>
                  <a:lnTo>
                    <a:pt x="41224" y="371233"/>
                  </a:lnTo>
                  <a:lnTo>
                    <a:pt x="65531" y="371233"/>
                  </a:lnTo>
                  <a:lnTo>
                    <a:pt x="65531" y="367334"/>
                  </a:lnTo>
                  <a:lnTo>
                    <a:pt x="65036" y="364439"/>
                  </a:lnTo>
                  <a:lnTo>
                    <a:pt x="65036" y="360527"/>
                  </a:lnTo>
                  <a:lnTo>
                    <a:pt x="66051" y="345973"/>
                  </a:lnTo>
                  <a:lnTo>
                    <a:pt x="69006" y="332030"/>
                  </a:lnTo>
                  <a:lnTo>
                    <a:pt x="73764" y="318836"/>
                  </a:lnTo>
                  <a:lnTo>
                    <a:pt x="80191" y="306530"/>
                  </a:lnTo>
                  <a:lnTo>
                    <a:pt x="83052" y="302475"/>
                  </a:lnTo>
                  <a:close/>
                </a:path>
                <a:path w="305434" h="371475">
                  <a:moveTo>
                    <a:pt x="103454" y="0"/>
                  </a:moveTo>
                  <a:lnTo>
                    <a:pt x="41224" y="156171"/>
                  </a:lnTo>
                  <a:lnTo>
                    <a:pt x="41224" y="276517"/>
                  </a:lnTo>
                  <a:lnTo>
                    <a:pt x="3289" y="276517"/>
                  </a:lnTo>
                  <a:lnTo>
                    <a:pt x="0" y="302679"/>
                  </a:lnTo>
                  <a:lnTo>
                    <a:pt x="83052" y="302475"/>
                  </a:lnTo>
                  <a:lnTo>
                    <a:pt x="88149" y="295249"/>
                  </a:lnTo>
                  <a:lnTo>
                    <a:pt x="97504" y="285131"/>
                  </a:lnTo>
                  <a:lnTo>
                    <a:pt x="132586" y="263133"/>
                  </a:lnTo>
                  <a:lnTo>
                    <a:pt x="305409" y="256413"/>
                  </a:lnTo>
                  <a:lnTo>
                    <a:pt x="305409" y="175285"/>
                  </a:lnTo>
                  <a:lnTo>
                    <a:pt x="65303" y="175285"/>
                  </a:lnTo>
                  <a:lnTo>
                    <a:pt x="65303" y="154533"/>
                  </a:lnTo>
                  <a:lnTo>
                    <a:pt x="109804" y="40855"/>
                  </a:lnTo>
                  <a:lnTo>
                    <a:pt x="305409" y="40855"/>
                  </a:lnTo>
                  <a:lnTo>
                    <a:pt x="305409" y="469"/>
                  </a:lnTo>
                  <a:lnTo>
                    <a:pt x="103454" y="0"/>
                  </a:lnTo>
                  <a:close/>
                </a:path>
                <a:path w="305434" h="371475">
                  <a:moveTo>
                    <a:pt x="305409" y="40855"/>
                  </a:moveTo>
                  <a:lnTo>
                    <a:pt x="280111" y="40855"/>
                  </a:lnTo>
                  <a:lnTo>
                    <a:pt x="280111" y="144018"/>
                  </a:lnTo>
                  <a:lnTo>
                    <a:pt x="158445" y="144018"/>
                  </a:lnTo>
                  <a:lnTo>
                    <a:pt x="147332" y="174802"/>
                  </a:lnTo>
                  <a:lnTo>
                    <a:pt x="65303" y="175285"/>
                  </a:lnTo>
                  <a:lnTo>
                    <a:pt x="305409" y="175285"/>
                  </a:lnTo>
                  <a:lnTo>
                    <a:pt x="305409" y="40855"/>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1" name="object 44">
              <a:extLst>
                <a:ext uri="{FF2B5EF4-FFF2-40B4-BE49-F238E27FC236}">
                  <a16:creationId xmlns:a16="http://schemas.microsoft.com/office/drawing/2014/main" id="{F50E60FC-A2EE-49FF-9F67-25D22A02355C}"/>
                </a:ext>
              </a:extLst>
            </p:cNvPr>
            <p:cNvSpPr/>
            <p:nvPr/>
          </p:nvSpPr>
          <p:spPr>
            <a:xfrm>
              <a:off x="9825579" y="5870841"/>
              <a:ext cx="751205" cy="0"/>
            </a:xfrm>
            <a:custGeom>
              <a:avLst/>
              <a:gdLst/>
              <a:ahLst/>
              <a:cxnLst/>
              <a:rect l="l" t="t" r="r" b="b"/>
              <a:pathLst>
                <a:path w="751204">
                  <a:moveTo>
                    <a:pt x="0" y="0"/>
                  </a:moveTo>
                  <a:lnTo>
                    <a:pt x="750620" y="0"/>
                  </a:lnTo>
                </a:path>
              </a:pathLst>
            </a:custGeom>
            <a:ln w="30137">
              <a:solidFill>
                <a:srgbClr val="5B308D"/>
              </a:solidFill>
            </a:ln>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2" name="object 45">
              <a:extLst>
                <a:ext uri="{FF2B5EF4-FFF2-40B4-BE49-F238E27FC236}">
                  <a16:creationId xmlns:a16="http://schemas.microsoft.com/office/drawing/2014/main" id="{0DD635CD-C7AF-47E4-A4FE-2FF169196DD8}"/>
                </a:ext>
              </a:extLst>
            </p:cNvPr>
            <p:cNvSpPr/>
            <p:nvPr/>
          </p:nvSpPr>
          <p:spPr>
            <a:xfrm>
              <a:off x="10000331" y="5789669"/>
              <a:ext cx="499745" cy="57785"/>
            </a:xfrm>
            <a:custGeom>
              <a:avLst/>
              <a:gdLst/>
              <a:ahLst/>
              <a:cxnLst/>
              <a:rect l="l" t="t" r="r" b="b"/>
              <a:pathLst>
                <a:path w="499745" h="57785">
                  <a:moveTo>
                    <a:pt x="0" y="57619"/>
                  </a:moveTo>
                  <a:lnTo>
                    <a:pt x="499745" y="57619"/>
                  </a:lnTo>
                  <a:lnTo>
                    <a:pt x="499745" y="0"/>
                  </a:lnTo>
                  <a:lnTo>
                    <a:pt x="0" y="0"/>
                  </a:lnTo>
                  <a:lnTo>
                    <a:pt x="0" y="57619"/>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3" name="object 46">
              <a:extLst>
                <a:ext uri="{FF2B5EF4-FFF2-40B4-BE49-F238E27FC236}">
                  <a16:creationId xmlns:a16="http://schemas.microsoft.com/office/drawing/2014/main" id="{02A1DD21-BAB4-4910-B87B-965438F0BE90}"/>
                </a:ext>
              </a:extLst>
            </p:cNvPr>
            <p:cNvSpPr/>
            <p:nvPr/>
          </p:nvSpPr>
          <p:spPr>
            <a:xfrm>
              <a:off x="10326127" y="5652998"/>
              <a:ext cx="269875" cy="78740"/>
            </a:xfrm>
            <a:custGeom>
              <a:avLst/>
              <a:gdLst/>
              <a:ahLst/>
              <a:cxnLst/>
              <a:rect l="l" t="t" r="r" b="b"/>
              <a:pathLst>
                <a:path w="269875" h="78739">
                  <a:moveTo>
                    <a:pt x="239077" y="0"/>
                  </a:moveTo>
                  <a:lnTo>
                    <a:pt x="0" y="0"/>
                  </a:lnTo>
                  <a:lnTo>
                    <a:pt x="0" y="78219"/>
                  </a:lnTo>
                  <a:lnTo>
                    <a:pt x="257530" y="78219"/>
                  </a:lnTo>
                  <a:lnTo>
                    <a:pt x="269836" y="55371"/>
                  </a:lnTo>
                  <a:lnTo>
                    <a:pt x="239077"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4" name="object 47">
              <a:extLst>
                <a:ext uri="{FF2B5EF4-FFF2-40B4-BE49-F238E27FC236}">
                  <a16:creationId xmlns:a16="http://schemas.microsoft.com/office/drawing/2014/main" id="{DDC674DE-8907-472E-8BEC-3A37C92B9D5F}"/>
                </a:ext>
              </a:extLst>
            </p:cNvPr>
            <p:cNvSpPr/>
            <p:nvPr/>
          </p:nvSpPr>
          <p:spPr>
            <a:xfrm>
              <a:off x="10379071" y="5689047"/>
              <a:ext cx="86360" cy="89535"/>
            </a:xfrm>
            <a:custGeom>
              <a:avLst/>
              <a:gdLst/>
              <a:ahLst/>
              <a:cxnLst/>
              <a:rect l="l" t="t" r="r" b="b"/>
              <a:pathLst>
                <a:path w="86359" h="89535">
                  <a:moveTo>
                    <a:pt x="0" y="89204"/>
                  </a:moveTo>
                  <a:lnTo>
                    <a:pt x="85953" y="89204"/>
                  </a:lnTo>
                  <a:lnTo>
                    <a:pt x="85953" y="0"/>
                  </a:lnTo>
                  <a:lnTo>
                    <a:pt x="0" y="0"/>
                  </a:lnTo>
                  <a:lnTo>
                    <a:pt x="0" y="89204"/>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5" name="object 48">
              <a:extLst>
                <a:ext uri="{FF2B5EF4-FFF2-40B4-BE49-F238E27FC236}">
                  <a16:creationId xmlns:a16="http://schemas.microsoft.com/office/drawing/2014/main" id="{EA09EF71-0D2B-40BE-AFB5-C8318D1D6D0D}"/>
                </a:ext>
              </a:extLst>
            </p:cNvPr>
            <p:cNvSpPr/>
            <p:nvPr/>
          </p:nvSpPr>
          <p:spPr>
            <a:xfrm>
              <a:off x="10388544" y="5697886"/>
              <a:ext cx="66675" cy="80645"/>
            </a:xfrm>
            <a:custGeom>
              <a:avLst/>
              <a:gdLst/>
              <a:ahLst/>
              <a:cxnLst/>
              <a:rect l="l" t="t" r="r" b="b"/>
              <a:pathLst>
                <a:path w="66675" h="80645">
                  <a:moveTo>
                    <a:pt x="0" y="80365"/>
                  </a:moveTo>
                  <a:lnTo>
                    <a:pt x="66357" y="80365"/>
                  </a:lnTo>
                  <a:lnTo>
                    <a:pt x="66357" y="0"/>
                  </a:lnTo>
                  <a:lnTo>
                    <a:pt x="0" y="0"/>
                  </a:lnTo>
                  <a:lnTo>
                    <a:pt x="0" y="80365"/>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6" name="object 49">
              <a:extLst>
                <a:ext uri="{FF2B5EF4-FFF2-40B4-BE49-F238E27FC236}">
                  <a16:creationId xmlns:a16="http://schemas.microsoft.com/office/drawing/2014/main" id="{7E15C5D3-BCC3-4DA2-89C7-7EF0BFFCE3A5}"/>
                </a:ext>
              </a:extLst>
            </p:cNvPr>
            <p:cNvSpPr/>
            <p:nvPr/>
          </p:nvSpPr>
          <p:spPr>
            <a:xfrm>
              <a:off x="9399182" y="5557860"/>
              <a:ext cx="797560" cy="106680"/>
            </a:xfrm>
            <a:custGeom>
              <a:avLst/>
              <a:gdLst/>
              <a:ahLst/>
              <a:cxnLst/>
              <a:rect l="l" t="t" r="r" b="b"/>
              <a:pathLst>
                <a:path w="797559" h="106679">
                  <a:moveTo>
                    <a:pt x="10883" y="0"/>
                  </a:moveTo>
                  <a:lnTo>
                    <a:pt x="0" y="52412"/>
                  </a:lnTo>
                  <a:lnTo>
                    <a:pt x="777608" y="106108"/>
                  </a:lnTo>
                  <a:lnTo>
                    <a:pt x="797318" y="34036"/>
                  </a:lnTo>
                  <a:lnTo>
                    <a:pt x="10883"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7" name="object 50">
              <a:extLst>
                <a:ext uri="{FF2B5EF4-FFF2-40B4-BE49-F238E27FC236}">
                  <a16:creationId xmlns:a16="http://schemas.microsoft.com/office/drawing/2014/main" id="{85D52AFB-273F-4B49-9057-176D372FC1D5}"/>
                </a:ext>
              </a:extLst>
            </p:cNvPr>
            <p:cNvSpPr/>
            <p:nvPr/>
          </p:nvSpPr>
          <p:spPr>
            <a:xfrm>
              <a:off x="10203973" y="5571185"/>
              <a:ext cx="92075" cy="102870"/>
            </a:xfrm>
            <a:custGeom>
              <a:avLst/>
              <a:gdLst/>
              <a:ahLst/>
              <a:cxnLst/>
              <a:rect l="l" t="t" r="r" b="b"/>
              <a:pathLst>
                <a:path w="92075" h="102870">
                  <a:moveTo>
                    <a:pt x="88976" y="0"/>
                  </a:moveTo>
                  <a:lnTo>
                    <a:pt x="22923" y="304"/>
                  </a:lnTo>
                  <a:lnTo>
                    <a:pt x="0" y="102590"/>
                  </a:lnTo>
                  <a:lnTo>
                    <a:pt x="91732" y="102628"/>
                  </a:lnTo>
                  <a:lnTo>
                    <a:pt x="88976"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8" name="object 51">
              <a:extLst>
                <a:ext uri="{FF2B5EF4-FFF2-40B4-BE49-F238E27FC236}">
                  <a16:creationId xmlns:a16="http://schemas.microsoft.com/office/drawing/2014/main" id="{E4F9CE42-1D44-4AD3-90B2-DA80B47AA134}"/>
                </a:ext>
              </a:extLst>
            </p:cNvPr>
            <p:cNvSpPr/>
            <p:nvPr/>
          </p:nvSpPr>
          <p:spPr>
            <a:xfrm>
              <a:off x="10302613" y="5570419"/>
              <a:ext cx="54610" cy="103505"/>
            </a:xfrm>
            <a:custGeom>
              <a:avLst/>
              <a:gdLst/>
              <a:ahLst/>
              <a:cxnLst/>
              <a:rect l="l" t="t" r="r" b="b"/>
              <a:pathLst>
                <a:path w="54609" h="103504">
                  <a:moveTo>
                    <a:pt x="47815" y="0"/>
                  </a:moveTo>
                  <a:lnTo>
                    <a:pt x="0" y="152"/>
                  </a:lnTo>
                  <a:lnTo>
                    <a:pt x="6261" y="103251"/>
                  </a:lnTo>
                  <a:lnTo>
                    <a:pt x="54089" y="103251"/>
                  </a:lnTo>
                  <a:lnTo>
                    <a:pt x="47815"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69" name="object 52">
              <a:extLst>
                <a:ext uri="{FF2B5EF4-FFF2-40B4-BE49-F238E27FC236}">
                  <a16:creationId xmlns:a16="http://schemas.microsoft.com/office/drawing/2014/main" id="{D2DB0153-20BD-4E59-A534-759C0474BB9F}"/>
                </a:ext>
              </a:extLst>
            </p:cNvPr>
            <p:cNvSpPr/>
            <p:nvPr/>
          </p:nvSpPr>
          <p:spPr>
            <a:xfrm>
              <a:off x="9359160" y="5568773"/>
              <a:ext cx="30480" cy="30480"/>
            </a:xfrm>
            <a:custGeom>
              <a:avLst/>
              <a:gdLst/>
              <a:ahLst/>
              <a:cxnLst/>
              <a:rect l="l" t="t" r="r" b="b"/>
              <a:pathLst>
                <a:path w="30479" h="30479">
                  <a:moveTo>
                    <a:pt x="23418" y="0"/>
                  </a:moveTo>
                  <a:lnTo>
                    <a:pt x="6781" y="0"/>
                  </a:lnTo>
                  <a:lnTo>
                    <a:pt x="0" y="6781"/>
                  </a:lnTo>
                  <a:lnTo>
                    <a:pt x="0" y="23418"/>
                  </a:lnTo>
                  <a:lnTo>
                    <a:pt x="6781" y="30200"/>
                  </a:lnTo>
                  <a:lnTo>
                    <a:pt x="23418" y="30200"/>
                  </a:lnTo>
                  <a:lnTo>
                    <a:pt x="30175" y="23418"/>
                  </a:lnTo>
                  <a:lnTo>
                    <a:pt x="30175" y="6781"/>
                  </a:lnTo>
                  <a:lnTo>
                    <a:pt x="23418"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0" name="object 53">
              <a:extLst>
                <a:ext uri="{FF2B5EF4-FFF2-40B4-BE49-F238E27FC236}">
                  <a16:creationId xmlns:a16="http://schemas.microsoft.com/office/drawing/2014/main" id="{B5AEF7E1-9D8B-457B-878C-7643AA091135}"/>
                </a:ext>
              </a:extLst>
            </p:cNvPr>
            <p:cNvSpPr/>
            <p:nvPr/>
          </p:nvSpPr>
          <p:spPr>
            <a:xfrm>
              <a:off x="9354944" y="5617079"/>
              <a:ext cx="30480" cy="30480"/>
            </a:xfrm>
            <a:custGeom>
              <a:avLst/>
              <a:gdLst/>
              <a:ahLst/>
              <a:cxnLst/>
              <a:rect l="l" t="t" r="r" b="b"/>
              <a:pathLst>
                <a:path w="30479" h="30479">
                  <a:moveTo>
                    <a:pt x="23380" y="0"/>
                  </a:moveTo>
                  <a:lnTo>
                    <a:pt x="6756" y="0"/>
                  </a:lnTo>
                  <a:lnTo>
                    <a:pt x="0" y="6794"/>
                  </a:lnTo>
                  <a:lnTo>
                    <a:pt x="0" y="23418"/>
                  </a:lnTo>
                  <a:lnTo>
                    <a:pt x="6756" y="30213"/>
                  </a:lnTo>
                  <a:lnTo>
                    <a:pt x="23380" y="30213"/>
                  </a:lnTo>
                  <a:lnTo>
                    <a:pt x="30175" y="23418"/>
                  </a:lnTo>
                  <a:lnTo>
                    <a:pt x="30175" y="6794"/>
                  </a:lnTo>
                  <a:lnTo>
                    <a:pt x="2338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1" name="object 54">
              <a:extLst>
                <a:ext uri="{FF2B5EF4-FFF2-40B4-BE49-F238E27FC236}">
                  <a16:creationId xmlns:a16="http://schemas.microsoft.com/office/drawing/2014/main" id="{3C04A75C-9BAE-4714-A458-701F5DCF1016}"/>
                </a:ext>
              </a:extLst>
            </p:cNvPr>
            <p:cNvSpPr/>
            <p:nvPr/>
          </p:nvSpPr>
          <p:spPr>
            <a:xfrm>
              <a:off x="9870902" y="5649823"/>
              <a:ext cx="318770" cy="128905"/>
            </a:xfrm>
            <a:custGeom>
              <a:avLst/>
              <a:gdLst/>
              <a:ahLst/>
              <a:cxnLst/>
              <a:rect l="l" t="t" r="r" b="b"/>
              <a:pathLst>
                <a:path w="318770" h="128904">
                  <a:moveTo>
                    <a:pt x="12547" y="0"/>
                  </a:moveTo>
                  <a:lnTo>
                    <a:pt x="0" y="19799"/>
                  </a:lnTo>
                  <a:lnTo>
                    <a:pt x="280047" y="128879"/>
                  </a:lnTo>
                  <a:lnTo>
                    <a:pt x="318757" y="128879"/>
                  </a:lnTo>
                  <a:lnTo>
                    <a:pt x="308419" y="95249"/>
                  </a:lnTo>
                  <a:lnTo>
                    <a:pt x="12547"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2" name="object 55">
              <a:extLst>
                <a:ext uri="{FF2B5EF4-FFF2-40B4-BE49-F238E27FC236}">
                  <a16:creationId xmlns:a16="http://schemas.microsoft.com/office/drawing/2014/main" id="{3FA44E6F-C2E3-4D9A-B884-DA7E17016C1E}"/>
                </a:ext>
              </a:extLst>
            </p:cNvPr>
            <p:cNvSpPr/>
            <p:nvPr/>
          </p:nvSpPr>
          <p:spPr>
            <a:xfrm>
              <a:off x="9811594" y="5644095"/>
              <a:ext cx="72390" cy="33655"/>
            </a:xfrm>
            <a:custGeom>
              <a:avLst/>
              <a:gdLst/>
              <a:ahLst/>
              <a:cxnLst/>
              <a:rect l="l" t="t" r="r" b="b"/>
              <a:pathLst>
                <a:path w="72390" h="33654">
                  <a:moveTo>
                    <a:pt x="0" y="0"/>
                  </a:moveTo>
                  <a:lnTo>
                    <a:pt x="11684" y="13093"/>
                  </a:lnTo>
                  <a:lnTo>
                    <a:pt x="58039" y="33350"/>
                  </a:lnTo>
                  <a:lnTo>
                    <a:pt x="71856" y="5727"/>
                  </a:lnTo>
                  <a:lnTo>
                    <a:pt x="0"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6" name="object 70">
              <a:extLst>
                <a:ext uri="{FF2B5EF4-FFF2-40B4-BE49-F238E27FC236}">
                  <a16:creationId xmlns:a16="http://schemas.microsoft.com/office/drawing/2014/main" id="{3151801E-4E94-4D5A-B9D3-0B0405BBEDB7}"/>
                </a:ext>
              </a:extLst>
            </p:cNvPr>
            <p:cNvSpPr txBox="1"/>
            <p:nvPr/>
          </p:nvSpPr>
          <p:spPr>
            <a:xfrm>
              <a:off x="9385641" y="6160305"/>
              <a:ext cx="1256665" cy="223446"/>
            </a:xfrm>
            <a:prstGeom prst="rect">
              <a:avLst/>
            </a:prstGeom>
          </p:spPr>
          <p:txBody>
            <a:bodyPr vert="horz" wrap="square" lIns="0" tIns="0" rIns="0" bIns="0" rtlCol="0">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sz="1200" b="1" i="0" u="none" strike="noStrike" kern="1200" cap="none" spc="5" normalizeH="0" baseline="0" noProof="0" dirty="0">
                  <a:ln>
                    <a:noFill/>
                  </a:ln>
                  <a:solidFill>
                    <a:srgbClr val="5B308D"/>
                  </a:solidFill>
                  <a:effectLst/>
                  <a:uLnTx/>
                  <a:uFillTx/>
                  <a:latin typeface="Calibri"/>
                  <a:cs typeface="Ubuntu"/>
                </a:rPr>
                <a:t>Mobile Cranes</a:t>
              </a:r>
              <a:endParaRPr kumimoji="0" sz="1200" b="0" i="0" u="none" strike="noStrike" kern="1200" cap="none" spc="0" normalizeH="0" baseline="0" noProof="0">
                <a:ln>
                  <a:noFill/>
                </a:ln>
                <a:solidFill>
                  <a:srgbClr val="000000"/>
                </a:solidFill>
                <a:effectLst/>
                <a:uLnTx/>
                <a:uFillTx/>
                <a:latin typeface="Calibri"/>
                <a:cs typeface="Ubuntu"/>
              </a:endParaRPr>
            </a:p>
          </p:txBody>
        </p:sp>
      </p:grpSp>
      <p:grpSp>
        <p:nvGrpSpPr>
          <p:cNvPr id="7" name="Group 6">
            <a:extLst>
              <a:ext uri="{FF2B5EF4-FFF2-40B4-BE49-F238E27FC236}">
                <a16:creationId xmlns:a16="http://schemas.microsoft.com/office/drawing/2014/main" id="{AF8C38BC-B781-4FC8-ACFF-9D370D74C174}"/>
              </a:ext>
            </a:extLst>
          </p:cNvPr>
          <p:cNvGrpSpPr/>
          <p:nvPr/>
        </p:nvGrpSpPr>
        <p:grpSpPr>
          <a:xfrm>
            <a:off x="11344831" y="5413637"/>
            <a:ext cx="566252" cy="683767"/>
            <a:chOff x="11019612" y="5448902"/>
            <a:chExt cx="685165" cy="827359"/>
          </a:xfrm>
        </p:grpSpPr>
        <p:sp>
          <p:nvSpPr>
            <p:cNvPr id="73" name="object 56">
              <a:extLst>
                <a:ext uri="{FF2B5EF4-FFF2-40B4-BE49-F238E27FC236}">
                  <a16:creationId xmlns:a16="http://schemas.microsoft.com/office/drawing/2014/main" id="{E2F4FAEB-3569-4C6D-BC19-E7D624CD873B}"/>
                </a:ext>
              </a:extLst>
            </p:cNvPr>
            <p:cNvSpPr/>
            <p:nvPr/>
          </p:nvSpPr>
          <p:spPr>
            <a:xfrm>
              <a:off x="11072903" y="5448902"/>
              <a:ext cx="590550" cy="526415"/>
            </a:xfrm>
            <a:custGeom>
              <a:avLst/>
              <a:gdLst/>
              <a:ahLst/>
              <a:cxnLst/>
              <a:rect l="l" t="t" r="r" b="b"/>
              <a:pathLst>
                <a:path w="590550" h="526414">
                  <a:moveTo>
                    <a:pt x="80009" y="448246"/>
                  </a:moveTo>
                  <a:lnTo>
                    <a:pt x="43167" y="473815"/>
                  </a:lnTo>
                  <a:lnTo>
                    <a:pt x="40603" y="488027"/>
                  </a:lnTo>
                  <a:lnTo>
                    <a:pt x="42781" y="500377"/>
                  </a:lnTo>
                  <a:lnTo>
                    <a:pt x="48967" y="511027"/>
                  </a:lnTo>
                  <a:lnTo>
                    <a:pt x="58988" y="519281"/>
                  </a:lnTo>
                  <a:lnTo>
                    <a:pt x="72668" y="524445"/>
                  </a:lnTo>
                  <a:lnTo>
                    <a:pt x="89842" y="525819"/>
                  </a:lnTo>
                  <a:lnTo>
                    <a:pt x="101630" y="520338"/>
                  </a:lnTo>
                  <a:lnTo>
                    <a:pt x="110944" y="510911"/>
                  </a:lnTo>
                  <a:lnTo>
                    <a:pt x="113575" y="505294"/>
                  </a:lnTo>
                  <a:lnTo>
                    <a:pt x="70281" y="505294"/>
                  </a:lnTo>
                  <a:lnTo>
                    <a:pt x="62356" y="497395"/>
                  </a:lnTo>
                  <a:lnTo>
                    <a:pt x="62356" y="477926"/>
                  </a:lnTo>
                  <a:lnTo>
                    <a:pt x="70281" y="470027"/>
                  </a:lnTo>
                  <a:lnTo>
                    <a:pt x="115016" y="470027"/>
                  </a:lnTo>
                  <a:lnTo>
                    <a:pt x="114552" y="468654"/>
                  </a:lnTo>
                  <a:lnTo>
                    <a:pt x="105925" y="457956"/>
                  </a:lnTo>
                  <a:lnTo>
                    <a:pt x="94091" y="450833"/>
                  </a:lnTo>
                  <a:lnTo>
                    <a:pt x="80009" y="448246"/>
                  </a:lnTo>
                  <a:close/>
                </a:path>
                <a:path w="590550" h="526414">
                  <a:moveTo>
                    <a:pt x="338073" y="448246"/>
                  </a:moveTo>
                  <a:lnTo>
                    <a:pt x="301245" y="473815"/>
                  </a:lnTo>
                  <a:lnTo>
                    <a:pt x="298680" y="488027"/>
                  </a:lnTo>
                  <a:lnTo>
                    <a:pt x="300859" y="500377"/>
                  </a:lnTo>
                  <a:lnTo>
                    <a:pt x="307048" y="511027"/>
                  </a:lnTo>
                  <a:lnTo>
                    <a:pt x="317071" y="519281"/>
                  </a:lnTo>
                  <a:lnTo>
                    <a:pt x="330771" y="524445"/>
                  </a:lnTo>
                  <a:lnTo>
                    <a:pt x="347904" y="525819"/>
                  </a:lnTo>
                  <a:lnTo>
                    <a:pt x="359689" y="520338"/>
                  </a:lnTo>
                  <a:lnTo>
                    <a:pt x="369008" y="510911"/>
                  </a:lnTo>
                  <a:lnTo>
                    <a:pt x="371641" y="505294"/>
                  </a:lnTo>
                  <a:lnTo>
                    <a:pt x="328345" y="505294"/>
                  </a:lnTo>
                  <a:lnTo>
                    <a:pt x="320459" y="497395"/>
                  </a:lnTo>
                  <a:lnTo>
                    <a:pt x="320459" y="477926"/>
                  </a:lnTo>
                  <a:lnTo>
                    <a:pt x="328345" y="470027"/>
                  </a:lnTo>
                  <a:lnTo>
                    <a:pt x="373084" y="470027"/>
                  </a:lnTo>
                  <a:lnTo>
                    <a:pt x="372622" y="468654"/>
                  </a:lnTo>
                  <a:lnTo>
                    <a:pt x="363986" y="457956"/>
                  </a:lnTo>
                  <a:lnTo>
                    <a:pt x="352149" y="450833"/>
                  </a:lnTo>
                  <a:lnTo>
                    <a:pt x="338073" y="448246"/>
                  </a:lnTo>
                  <a:close/>
                </a:path>
                <a:path w="590550" h="526414">
                  <a:moveTo>
                    <a:pt x="115016" y="470027"/>
                  </a:moveTo>
                  <a:lnTo>
                    <a:pt x="89763" y="470027"/>
                  </a:lnTo>
                  <a:lnTo>
                    <a:pt x="97662" y="477926"/>
                  </a:lnTo>
                  <a:lnTo>
                    <a:pt x="97662" y="497395"/>
                  </a:lnTo>
                  <a:lnTo>
                    <a:pt x="89763" y="505294"/>
                  </a:lnTo>
                  <a:lnTo>
                    <a:pt x="113575" y="505294"/>
                  </a:lnTo>
                  <a:lnTo>
                    <a:pt x="117001" y="497983"/>
                  </a:lnTo>
                  <a:lnTo>
                    <a:pt x="119020" y="481967"/>
                  </a:lnTo>
                  <a:lnTo>
                    <a:pt x="115016" y="470027"/>
                  </a:lnTo>
                  <a:close/>
                </a:path>
                <a:path w="590550" h="526414">
                  <a:moveTo>
                    <a:pt x="373084" y="470027"/>
                  </a:moveTo>
                  <a:lnTo>
                    <a:pt x="347827" y="470027"/>
                  </a:lnTo>
                  <a:lnTo>
                    <a:pt x="355726" y="477926"/>
                  </a:lnTo>
                  <a:lnTo>
                    <a:pt x="355726" y="497395"/>
                  </a:lnTo>
                  <a:lnTo>
                    <a:pt x="347827" y="505294"/>
                  </a:lnTo>
                  <a:lnTo>
                    <a:pt x="371641" y="505294"/>
                  </a:lnTo>
                  <a:lnTo>
                    <a:pt x="375069" y="497983"/>
                  </a:lnTo>
                  <a:lnTo>
                    <a:pt x="377097" y="481967"/>
                  </a:lnTo>
                  <a:lnTo>
                    <a:pt x="373084" y="470027"/>
                  </a:lnTo>
                  <a:close/>
                </a:path>
                <a:path w="590550" h="526414">
                  <a:moveTo>
                    <a:pt x="237705" y="385318"/>
                  </a:moveTo>
                  <a:lnTo>
                    <a:pt x="163245" y="385318"/>
                  </a:lnTo>
                  <a:lnTo>
                    <a:pt x="163245" y="448322"/>
                  </a:lnTo>
                  <a:lnTo>
                    <a:pt x="114690" y="450151"/>
                  </a:lnTo>
                  <a:lnTo>
                    <a:pt x="122932" y="459970"/>
                  </a:lnTo>
                  <a:lnTo>
                    <a:pt x="128533" y="471668"/>
                  </a:lnTo>
                  <a:lnTo>
                    <a:pt x="131013" y="484784"/>
                  </a:lnTo>
                  <a:lnTo>
                    <a:pt x="131737" y="485571"/>
                  </a:lnTo>
                  <a:lnTo>
                    <a:pt x="177584" y="485571"/>
                  </a:lnTo>
                  <a:lnTo>
                    <a:pt x="215277" y="393230"/>
                  </a:lnTo>
                  <a:lnTo>
                    <a:pt x="237705" y="393230"/>
                  </a:lnTo>
                  <a:lnTo>
                    <a:pt x="237705" y="385318"/>
                  </a:lnTo>
                  <a:close/>
                </a:path>
                <a:path w="590550" h="526414">
                  <a:moveTo>
                    <a:pt x="270247" y="289394"/>
                  </a:moveTo>
                  <a:lnTo>
                    <a:pt x="258076" y="289394"/>
                  </a:lnTo>
                  <a:lnTo>
                    <a:pt x="303707" y="368439"/>
                  </a:lnTo>
                  <a:lnTo>
                    <a:pt x="303707" y="402513"/>
                  </a:lnTo>
                  <a:lnTo>
                    <a:pt x="222796" y="402513"/>
                  </a:lnTo>
                  <a:lnTo>
                    <a:pt x="189014" y="485571"/>
                  </a:lnTo>
                  <a:lnTo>
                    <a:pt x="288985" y="479482"/>
                  </a:lnTo>
                  <a:lnTo>
                    <a:pt x="293229" y="466108"/>
                  </a:lnTo>
                  <a:lnTo>
                    <a:pt x="300856" y="454669"/>
                  </a:lnTo>
                  <a:lnTo>
                    <a:pt x="311270" y="445762"/>
                  </a:lnTo>
                  <a:lnTo>
                    <a:pt x="323875" y="439980"/>
                  </a:lnTo>
                  <a:lnTo>
                    <a:pt x="338073" y="437921"/>
                  </a:lnTo>
                  <a:lnTo>
                    <a:pt x="342734" y="437921"/>
                  </a:lnTo>
                  <a:lnTo>
                    <a:pt x="342734" y="322313"/>
                  </a:lnTo>
                  <a:lnTo>
                    <a:pt x="289255" y="322313"/>
                  </a:lnTo>
                  <a:lnTo>
                    <a:pt x="270247" y="289394"/>
                  </a:lnTo>
                  <a:close/>
                </a:path>
                <a:path w="590550" h="526414">
                  <a:moveTo>
                    <a:pt x="222059" y="342582"/>
                  </a:moveTo>
                  <a:lnTo>
                    <a:pt x="11468" y="342582"/>
                  </a:lnTo>
                  <a:lnTo>
                    <a:pt x="0" y="482714"/>
                  </a:lnTo>
                  <a:lnTo>
                    <a:pt x="22923" y="482714"/>
                  </a:lnTo>
                  <a:lnTo>
                    <a:pt x="47980" y="439305"/>
                  </a:lnTo>
                  <a:lnTo>
                    <a:pt x="151803" y="439305"/>
                  </a:lnTo>
                  <a:lnTo>
                    <a:pt x="151803" y="379590"/>
                  </a:lnTo>
                  <a:lnTo>
                    <a:pt x="231952" y="379590"/>
                  </a:lnTo>
                  <a:lnTo>
                    <a:pt x="222059" y="342582"/>
                  </a:lnTo>
                  <a:close/>
                </a:path>
                <a:path w="590550" h="526414">
                  <a:moveTo>
                    <a:pt x="342734" y="437921"/>
                  </a:moveTo>
                  <a:lnTo>
                    <a:pt x="339636" y="437921"/>
                  </a:lnTo>
                  <a:lnTo>
                    <a:pt x="342734" y="438099"/>
                  </a:lnTo>
                  <a:lnTo>
                    <a:pt x="342734" y="437921"/>
                  </a:lnTo>
                  <a:close/>
                </a:path>
                <a:path w="590550" h="526414">
                  <a:moveTo>
                    <a:pt x="315645" y="81762"/>
                  </a:moveTo>
                  <a:lnTo>
                    <a:pt x="131737" y="81762"/>
                  </a:lnTo>
                  <a:lnTo>
                    <a:pt x="131737" y="102679"/>
                  </a:lnTo>
                  <a:lnTo>
                    <a:pt x="308025" y="102679"/>
                  </a:lnTo>
                  <a:lnTo>
                    <a:pt x="329361" y="161937"/>
                  </a:lnTo>
                  <a:lnTo>
                    <a:pt x="352259" y="161937"/>
                  </a:lnTo>
                  <a:lnTo>
                    <a:pt x="352259" y="436880"/>
                  </a:lnTo>
                  <a:lnTo>
                    <a:pt x="378040" y="436880"/>
                  </a:lnTo>
                  <a:lnTo>
                    <a:pt x="378040" y="279374"/>
                  </a:lnTo>
                  <a:lnTo>
                    <a:pt x="389483" y="279374"/>
                  </a:lnTo>
                  <a:lnTo>
                    <a:pt x="389483" y="139687"/>
                  </a:lnTo>
                  <a:lnTo>
                    <a:pt x="335711" y="139687"/>
                  </a:lnTo>
                  <a:lnTo>
                    <a:pt x="315645" y="81762"/>
                  </a:lnTo>
                  <a:close/>
                </a:path>
                <a:path w="590550" h="526414">
                  <a:moveTo>
                    <a:pt x="282676" y="261442"/>
                  </a:moveTo>
                  <a:lnTo>
                    <a:pt x="229971" y="289153"/>
                  </a:lnTo>
                  <a:lnTo>
                    <a:pt x="228726" y="293192"/>
                  </a:lnTo>
                  <a:lnTo>
                    <a:pt x="232130" y="299681"/>
                  </a:lnTo>
                  <a:lnTo>
                    <a:pt x="236156" y="300926"/>
                  </a:lnTo>
                  <a:lnTo>
                    <a:pt x="258076" y="289394"/>
                  </a:lnTo>
                  <a:lnTo>
                    <a:pt x="270247" y="289394"/>
                  </a:lnTo>
                  <a:lnTo>
                    <a:pt x="267423" y="284505"/>
                  </a:lnTo>
                  <a:lnTo>
                    <a:pt x="288874" y="273227"/>
                  </a:lnTo>
                  <a:lnTo>
                    <a:pt x="290118" y="269176"/>
                  </a:lnTo>
                  <a:lnTo>
                    <a:pt x="286715" y="262712"/>
                  </a:lnTo>
                  <a:lnTo>
                    <a:pt x="282676" y="261442"/>
                  </a:lnTo>
                  <a:close/>
                </a:path>
                <a:path w="590550" h="526414">
                  <a:moveTo>
                    <a:pt x="389483" y="0"/>
                  </a:moveTo>
                  <a:lnTo>
                    <a:pt x="378040" y="0"/>
                  </a:lnTo>
                  <a:lnTo>
                    <a:pt x="378040" y="139039"/>
                  </a:lnTo>
                  <a:lnTo>
                    <a:pt x="352259" y="139039"/>
                  </a:lnTo>
                  <a:lnTo>
                    <a:pt x="352259" y="139687"/>
                  </a:lnTo>
                  <a:lnTo>
                    <a:pt x="389483" y="139687"/>
                  </a:lnTo>
                  <a:lnTo>
                    <a:pt x="389483" y="0"/>
                  </a:lnTo>
                  <a:close/>
                </a:path>
                <a:path w="590550" h="526414">
                  <a:moveTo>
                    <a:pt x="589965" y="262191"/>
                  </a:moveTo>
                  <a:lnTo>
                    <a:pt x="400951" y="262191"/>
                  </a:lnTo>
                  <a:lnTo>
                    <a:pt x="400951" y="287959"/>
                  </a:lnTo>
                  <a:lnTo>
                    <a:pt x="589965" y="287959"/>
                  </a:lnTo>
                  <a:lnTo>
                    <a:pt x="589965" y="262191"/>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4" name="object 57">
              <a:extLst>
                <a:ext uri="{FF2B5EF4-FFF2-40B4-BE49-F238E27FC236}">
                  <a16:creationId xmlns:a16="http://schemas.microsoft.com/office/drawing/2014/main" id="{BDEB67F2-5018-40D2-B27E-F0AB59C9BD8E}"/>
                </a:ext>
              </a:extLst>
            </p:cNvPr>
            <p:cNvSpPr/>
            <p:nvPr/>
          </p:nvSpPr>
          <p:spPr>
            <a:xfrm>
              <a:off x="11098977" y="5815293"/>
              <a:ext cx="61594" cy="0"/>
            </a:xfrm>
            <a:custGeom>
              <a:avLst/>
              <a:gdLst/>
              <a:ahLst/>
              <a:cxnLst/>
              <a:rect l="l" t="t" r="r" b="b"/>
              <a:pathLst>
                <a:path w="61595">
                  <a:moveTo>
                    <a:pt x="0" y="0"/>
                  </a:moveTo>
                  <a:lnTo>
                    <a:pt x="61518" y="0"/>
                  </a:lnTo>
                </a:path>
              </a:pathLst>
            </a:custGeom>
            <a:ln w="16217">
              <a:solidFill>
                <a:srgbClr val="5B308D"/>
              </a:solidFill>
            </a:ln>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5" name="object 58">
              <a:extLst>
                <a:ext uri="{FF2B5EF4-FFF2-40B4-BE49-F238E27FC236}">
                  <a16:creationId xmlns:a16="http://schemas.microsoft.com/office/drawing/2014/main" id="{7B6313F8-E69F-4952-B412-BC870F79D9D4}"/>
                </a:ext>
              </a:extLst>
            </p:cNvPr>
            <p:cNvSpPr/>
            <p:nvPr/>
          </p:nvSpPr>
          <p:spPr>
            <a:xfrm>
              <a:off x="11098977" y="5830431"/>
              <a:ext cx="61594" cy="0"/>
            </a:xfrm>
            <a:custGeom>
              <a:avLst/>
              <a:gdLst/>
              <a:ahLst/>
              <a:cxnLst/>
              <a:rect l="l" t="t" r="r" b="b"/>
              <a:pathLst>
                <a:path w="61595">
                  <a:moveTo>
                    <a:pt x="0" y="0"/>
                  </a:moveTo>
                  <a:lnTo>
                    <a:pt x="61518" y="0"/>
                  </a:lnTo>
                </a:path>
              </a:pathLst>
            </a:custGeom>
            <a:ln w="6134">
              <a:solidFill>
                <a:srgbClr val="5B308D"/>
              </a:solidFill>
            </a:ln>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6" name="object 59">
              <a:extLst>
                <a:ext uri="{FF2B5EF4-FFF2-40B4-BE49-F238E27FC236}">
                  <a16:creationId xmlns:a16="http://schemas.microsoft.com/office/drawing/2014/main" id="{6D876A94-17A5-4B78-A025-025E1887A49D}"/>
                </a:ext>
              </a:extLst>
            </p:cNvPr>
            <p:cNvSpPr/>
            <p:nvPr/>
          </p:nvSpPr>
          <p:spPr>
            <a:xfrm>
              <a:off x="11223425" y="5775720"/>
              <a:ext cx="71755" cy="0"/>
            </a:xfrm>
            <a:custGeom>
              <a:avLst/>
              <a:gdLst/>
              <a:ahLst/>
              <a:cxnLst/>
              <a:rect l="l" t="t" r="r" b="b"/>
              <a:pathLst>
                <a:path w="71754">
                  <a:moveTo>
                    <a:pt x="0" y="0"/>
                  </a:moveTo>
                  <a:lnTo>
                    <a:pt x="71424" y="0"/>
                  </a:lnTo>
                </a:path>
              </a:pathLst>
            </a:custGeom>
            <a:ln w="20383">
              <a:solidFill>
                <a:srgbClr val="5B308D"/>
              </a:solidFill>
            </a:ln>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7" name="object 60">
              <a:extLst>
                <a:ext uri="{FF2B5EF4-FFF2-40B4-BE49-F238E27FC236}">
                  <a16:creationId xmlns:a16="http://schemas.microsoft.com/office/drawing/2014/main" id="{6E366D42-1035-4A19-ABF7-681ADF6B4452}"/>
                </a:ext>
              </a:extLst>
            </p:cNvPr>
            <p:cNvSpPr/>
            <p:nvPr/>
          </p:nvSpPr>
          <p:spPr>
            <a:xfrm>
              <a:off x="11199284" y="5717738"/>
              <a:ext cx="42545" cy="67945"/>
            </a:xfrm>
            <a:custGeom>
              <a:avLst/>
              <a:gdLst/>
              <a:ahLst/>
              <a:cxnLst/>
              <a:rect l="l" t="t" r="r" b="b"/>
              <a:pathLst>
                <a:path w="42545" h="67945">
                  <a:moveTo>
                    <a:pt x="12204" y="0"/>
                  </a:moveTo>
                  <a:lnTo>
                    <a:pt x="0" y="330"/>
                  </a:lnTo>
                  <a:lnTo>
                    <a:pt x="24130" y="67538"/>
                  </a:lnTo>
                  <a:lnTo>
                    <a:pt x="42151" y="61099"/>
                  </a:lnTo>
                  <a:lnTo>
                    <a:pt x="12204" y="0"/>
                  </a:lnTo>
                  <a:close/>
                </a:path>
              </a:pathLst>
            </a:custGeom>
            <a:solidFill>
              <a:srgbClr val="5B308D"/>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8" name="object 61">
              <a:extLst>
                <a:ext uri="{FF2B5EF4-FFF2-40B4-BE49-F238E27FC236}">
                  <a16:creationId xmlns:a16="http://schemas.microsoft.com/office/drawing/2014/main" id="{E7447D5E-B738-4229-BF80-68073D7E8564}"/>
                </a:ext>
              </a:extLst>
            </p:cNvPr>
            <p:cNvSpPr/>
            <p:nvPr/>
          </p:nvSpPr>
          <p:spPr>
            <a:xfrm>
              <a:off x="11473844" y="5496276"/>
              <a:ext cx="80645" cy="63500"/>
            </a:xfrm>
            <a:custGeom>
              <a:avLst/>
              <a:gdLst/>
              <a:ahLst/>
              <a:cxnLst/>
              <a:rect l="l" t="t" r="r" b="b"/>
              <a:pathLst>
                <a:path w="80645" h="63500">
                  <a:moveTo>
                    <a:pt x="0" y="0"/>
                  </a:moveTo>
                  <a:lnTo>
                    <a:pt x="80162" y="0"/>
                  </a:lnTo>
                  <a:lnTo>
                    <a:pt x="80162" y="63017"/>
                  </a:lnTo>
                  <a:lnTo>
                    <a:pt x="0" y="63017"/>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79" name="object 62">
              <a:extLst>
                <a:ext uri="{FF2B5EF4-FFF2-40B4-BE49-F238E27FC236}">
                  <a16:creationId xmlns:a16="http://schemas.microsoft.com/office/drawing/2014/main" id="{1111AFC1-9E14-464A-B4E3-FBE9678DD3E7}"/>
                </a:ext>
              </a:extLst>
            </p:cNvPr>
            <p:cNvSpPr/>
            <p:nvPr/>
          </p:nvSpPr>
          <p:spPr>
            <a:xfrm>
              <a:off x="11565474" y="5496276"/>
              <a:ext cx="80645" cy="63500"/>
            </a:xfrm>
            <a:custGeom>
              <a:avLst/>
              <a:gdLst/>
              <a:ahLst/>
              <a:cxnLst/>
              <a:rect l="l" t="t" r="r" b="b"/>
              <a:pathLst>
                <a:path w="80645" h="63500">
                  <a:moveTo>
                    <a:pt x="0" y="0"/>
                  </a:moveTo>
                  <a:lnTo>
                    <a:pt x="80213" y="0"/>
                  </a:lnTo>
                  <a:lnTo>
                    <a:pt x="80213" y="63017"/>
                  </a:lnTo>
                  <a:lnTo>
                    <a:pt x="0" y="63017"/>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0" name="object 63">
              <a:extLst>
                <a:ext uri="{FF2B5EF4-FFF2-40B4-BE49-F238E27FC236}">
                  <a16:creationId xmlns:a16="http://schemas.microsoft.com/office/drawing/2014/main" id="{768DE29D-212C-4CB3-AD2D-1A1A5A7682FF}"/>
                </a:ext>
              </a:extLst>
            </p:cNvPr>
            <p:cNvSpPr/>
            <p:nvPr/>
          </p:nvSpPr>
          <p:spPr>
            <a:xfrm>
              <a:off x="11473844" y="5567167"/>
              <a:ext cx="80645" cy="63500"/>
            </a:xfrm>
            <a:custGeom>
              <a:avLst/>
              <a:gdLst/>
              <a:ahLst/>
              <a:cxnLst/>
              <a:rect l="l" t="t" r="r" b="b"/>
              <a:pathLst>
                <a:path w="80645" h="63500">
                  <a:moveTo>
                    <a:pt x="0" y="0"/>
                  </a:moveTo>
                  <a:lnTo>
                    <a:pt x="80162" y="0"/>
                  </a:lnTo>
                  <a:lnTo>
                    <a:pt x="80162" y="62992"/>
                  </a:lnTo>
                  <a:lnTo>
                    <a:pt x="0" y="62992"/>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1" name="object 64">
              <a:extLst>
                <a:ext uri="{FF2B5EF4-FFF2-40B4-BE49-F238E27FC236}">
                  <a16:creationId xmlns:a16="http://schemas.microsoft.com/office/drawing/2014/main" id="{DFFBF777-CD86-4FC5-BEE8-ED32AB061F2F}"/>
                </a:ext>
              </a:extLst>
            </p:cNvPr>
            <p:cNvSpPr/>
            <p:nvPr/>
          </p:nvSpPr>
          <p:spPr>
            <a:xfrm>
              <a:off x="11565474" y="5567167"/>
              <a:ext cx="80645" cy="63500"/>
            </a:xfrm>
            <a:custGeom>
              <a:avLst/>
              <a:gdLst/>
              <a:ahLst/>
              <a:cxnLst/>
              <a:rect l="l" t="t" r="r" b="b"/>
              <a:pathLst>
                <a:path w="80645" h="63500">
                  <a:moveTo>
                    <a:pt x="0" y="0"/>
                  </a:moveTo>
                  <a:lnTo>
                    <a:pt x="80213" y="0"/>
                  </a:lnTo>
                  <a:lnTo>
                    <a:pt x="80213" y="62992"/>
                  </a:lnTo>
                  <a:lnTo>
                    <a:pt x="0" y="62992"/>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2" name="object 65">
              <a:extLst>
                <a:ext uri="{FF2B5EF4-FFF2-40B4-BE49-F238E27FC236}">
                  <a16:creationId xmlns:a16="http://schemas.microsoft.com/office/drawing/2014/main" id="{95E63AE8-BEB9-43AA-8466-61327AA5BFAF}"/>
                </a:ext>
              </a:extLst>
            </p:cNvPr>
            <p:cNvSpPr/>
            <p:nvPr/>
          </p:nvSpPr>
          <p:spPr>
            <a:xfrm>
              <a:off x="11473844" y="5638020"/>
              <a:ext cx="80645" cy="63500"/>
            </a:xfrm>
            <a:custGeom>
              <a:avLst/>
              <a:gdLst/>
              <a:ahLst/>
              <a:cxnLst/>
              <a:rect l="l" t="t" r="r" b="b"/>
              <a:pathLst>
                <a:path w="80645" h="63500">
                  <a:moveTo>
                    <a:pt x="0" y="0"/>
                  </a:moveTo>
                  <a:lnTo>
                    <a:pt x="80162" y="0"/>
                  </a:lnTo>
                  <a:lnTo>
                    <a:pt x="80162" y="63004"/>
                  </a:lnTo>
                  <a:lnTo>
                    <a:pt x="0" y="63004"/>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3" name="object 66">
              <a:extLst>
                <a:ext uri="{FF2B5EF4-FFF2-40B4-BE49-F238E27FC236}">
                  <a16:creationId xmlns:a16="http://schemas.microsoft.com/office/drawing/2014/main" id="{5A419A61-A284-4095-932A-D760C1E44DCB}"/>
                </a:ext>
              </a:extLst>
            </p:cNvPr>
            <p:cNvSpPr/>
            <p:nvPr/>
          </p:nvSpPr>
          <p:spPr>
            <a:xfrm>
              <a:off x="11565474" y="5638020"/>
              <a:ext cx="80645" cy="63500"/>
            </a:xfrm>
            <a:custGeom>
              <a:avLst/>
              <a:gdLst/>
              <a:ahLst/>
              <a:cxnLst/>
              <a:rect l="l" t="t" r="r" b="b"/>
              <a:pathLst>
                <a:path w="80645" h="63500">
                  <a:moveTo>
                    <a:pt x="0" y="0"/>
                  </a:moveTo>
                  <a:lnTo>
                    <a:pt x="80213" y="0"/>
                  </a:lnTo>
                  <a:lnTo>
                    <a:pt x="80213" y="63004"/>
                  </a:lnTo>
                  <a:lnTo>
                    <a:pt x="0" y="63004"/>
                  </a:lnTo>
                  <a:lnTo>
                    <a:pt x="0" y="0"/>
                  </a:lnTo>
                  <a:close/>
                </a:path>
              </a:pathLst>
            </a:custGeom>
            <a:solidFill>
              <a:srgbClr val="FF5000"/>
            </a:solidFill>
          </p:spPr>
          <p:txBody>
            <a:bodyPr wrap="square" lIns="0" tIns="0" rIns="0" bIns="0" rtlCol="0"/>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000000"/>
                </a:solidFill>
                <a:effectLst/>
                <a:uLnTx/>
                <a:uFillTx/>
                <a:latin typeface="Calibri"/>
              </a:endParaRPr>
            </a:p>
          </p:txBody>
        </p:sp>
        <p:sp>
          <p:nvSpPr>
            <p:cNvPr id="87" name="object 71">
              <a:extLst>
                <a:ext uri="{FF2B5EF4-FFF2-40B4-BE49-F238E27FC236}">
                  <a16:creationId xmlns:a16="http://schemas.microsoft.com/office/drawing/2014/main" id="{0E3D47F4-10B5-4662-9902-439F32ABF6A5}"/>
                </a:ext>
              </a:extLst>
            </p:cNvPr>
            <p:cNvSpPr txBox="1"/>
            <p:nvPr/>
          </p:nvSpPr>
          <p:spPr>
            <a:xfrm>
              <a:off x="11019612" y="6052815"/>
              <a:ext cx="685165" cy="223446"/>
            </a:xfrm>
            <a:prstGeom prst="rect">
              <a:avLst/>
            </a:prstGeom>
          </p:spPr>
          <p:txBody>
            <a:bodyPr vert="horz" wrap="square" lIns="0" tIns="0" rIns="0" bIns="0" rtlCol="0">
              <a:spAutoFit/>
            </a:bodyPr>
            <a:lstStyle/>
            <a:p>
              <a:pPr marL="12700" marR="0" lvl="0" indent="0" algn="l" defTabSz="457200" rtl="0" eaLnBrk="1" fontAlgn="base" latinLnBrk="0" hangingPunct="1">
                <a:lnSpc>
                  <a:spcPct val="100000"/>
                </a:lnSpc>
                <a:spcBef>
                  <a:spcPct val="0"/>
                </a:spcBef>
                <a:spcAft>
                  <a:spcPct val="0"/>
                </a:spcAft>
                <a:buClrTx/>
                <a:buSzTx/>
                <a:buFontTx/>
                <a:buNone/>
                <a:tabLst/>
                <a:defRPr/>
              </a:pPr>
              <a:r>
                <a:rPr kumimoji="0" sz="1200" b="1" i="0" u="none" strike="noStrike" kern="1200" cap="none" spc="5" normalizeH="0" baseline="0" noProof="0" dirty="0">
                  <a:ln>
                    <a:noFill/>
                  </a:ln>
                  <a:solidFill>
                    <a:srgbClr val="5B308D"/>
                  </a:solidFill>
                  <a:effectLst/>
                  <a:uLnTx/>
                  <a:uFillTx/>
                  <a:latin typeface="Calibri"/>
                  <a:cs typeface="Ubuntu"/>
                </a:rPr>
                <a:t>Forklift</a:t>
              </a:r>
              <a:endParaRPr kumimoji="0" sz="1200" b="0" i="0" u="none" strike="noStrike" kern="1200" cap="none" spc="0" normalizeH="0" baseline="0" noProof="0">
                <a:ln>
                  <a:noFill/>
                </a:ln>
                <a:solidFill>
                  <a:srgbClr val="000000"/>
                </a:solidFill>
                <a:effectLst/>
                <a:uLnTx/>
                <a:uFillTx/>
                <a:latin typeface="Calibri"/>
                <a:cs typeface="Ubuntu"/>
              </a:endParaRPr>
            </a:p>
          </p:txBody>
        </p:sp>
      </p:grpSp>
      <p:sp>
        <p:nvSpPr>
          <p:cNvPr id="23554" name="Rectangle 23553">
            <a:extLst>
              <a:ext uri="{FF2B5EF4-FFF2-40B4-BE49-F238E27FC236}">
                <a16:creationId xmlns:a16="http://schemas.microsoft.com/office/drawing/2014/main" id="{B4A5666B-A1CB-40D6-8A61-DDEE20E9A36E}"/>
              </a:ext>
            </a:extLst>
          </p:cNvPr>
          <p:cNvSpPr/>
          <p:nvPr/>
        </p:nvSpPr>
        <p:spPr>
          <a:xfrm>
            <a:off x="6803857" y="6164730"/>
            <a:ext cx="573234" cy="369332"/>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15" normalizeH="0" baseline="0" noProof="0" dirty="0">
                <a:ln>
                  <a:noFill/>
                </a:ln>
                <a:solidFill>
                  <a:srgbClr val="5B308D"/>
                </a:solidFill>
                <a:effectLst/>
                <a:uLnTx/>
                <a:uFillTx/>
                <a:latin typeface="Ubuntu"/>
                <a:cs typeface="Ubuntu"/>
              </a:rPr>
              <a:t>80+</a:t>
            </a:r>
            <a:endParaRPr kumimoji="0" lang="en-GB" sz="1800" b="0" i="0" u="none" strike="noStrike" kern="1200" cap="none" spc="0" normalizeH="0" baseline="0" noProof="0" dirty="0">
              <a:ln>
                <a:noFill/>
              </a:ln>
              <a:solidFill>
                <a:srgbClr val="000000"/>
              </a:solidFill>
              <a:effectLst/>
              <a:uLnTx/>
              <a:uFillTx/>
              <a:latin typeface="Arial" charset="0"/>
            </a:endParaRPr>
          </a:p>
        </p:txBody>
      </p:sp>
      <p:sp>
        <p:nvSpPr>
          <p:cNvPr id="92" name="Rectangle 91">
            <a:extLst>
              <a:ext uri="{FF2B5EF4-FFF2-40B4-BE49-F238E27FC236}">
                <a16:creationId xmlns:a16="http://schemas.microsoft.com/office/drawing/2014/main" id="{2C0AF732-12F6-4F23-B7A7-BB37483A7C17}"/>
              </a:ext>
            </a:extLst>
          </p:cNvPr>
          <p:cNvSpPr/>
          <p:nvPr/>
        </p:nvSpPr>
        <p:spPr>
          <a:xfrm>
            <a:off x="8589740" y="6164730"/>
            <a:ext cx="573234" cy="369332"/>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15" normalizeH="0" baseline="0" noProof="0" dirty="0">
                <a:ln>
                  <a:noFill/>
                </a:ln>
                <a:solidFill>
                  <a:srgbClr val="5B308D"/>
                </a:solidFill>
                <a:effectLst/>
                <a:uLnTx/>
                <a:uFillTx/>
                <a:latin typeface="Ubuntu"/>
                <a:cs typeface="Ubuntu"/>
              </a:rPr>
              <a:t>75+</a:t>
            </a:r>
            <a:endParaRPr kumimoji="0" lang="en-GB" sz="1800" b="0" i="0" u="none" strike="noStrike" kern="1200" cap="none" spc="0" normalizeH="0" baseline="0" noProof="0" dirty="0">
              <a:ln>
                <a:noFill/>
              </a:ln>
              <a:solidFill>
                <a:srgbClr val="000000"/>
              </a:solidFill>
              <a:effectLst/>
              <a:uLnTx/>
              <a:uFillTx/>
              <a:latin typeface="Arial" charset="0"/>
            </a:endParaRPr>
          </a:p>
        </p:txBody>
      </p:sp>
      <p:sp>
        <p:nvSpPr>
          <p:cNvPr id="93" name="Rectangle 92">
            <a:extLst>
              <a:ext uri="{FF2B5EF4-FFF2-40B4-BE49-F238E27FC236}">
                <a16:creationId xmlns:a16="http://schemas.microsoft.com/office/drawing/2014/main" id="{CCA34973-B93D-4151-8ED0-F34331F124C1}"/>
              </a:ext>
            </a:extLst>
          </p:cNvPr>
          <p:cNvSpPr/>
          <p:nvPr/>
        </p:nvSpPr>
        <p:spPr>
          <a:xfrm>
            <a:off x="10132170" y="6164730"/>
            <a:ext cx="443711" cy="369332"/>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15" normalizeH="0" baseline="0" noProof="0" dirty="0">
                <a:ln>
                  <a:noFill/>
                </a:ln>
                <a:solidFill>
                  <a:srgbClr val="5B308D"/>
                </a:solidFill>
                <a:effectLst/>
                <a:uLnTx/>
                <a:uFillTx/>
                <a:latin typeface="Ubuntu"/>
                <a:cs typeface="Ubuntu"/>
              </a:rPr>
              <a:t>15</a:t>
            </a:r>
            <a:endParaRPr kumimoji="0" lang="en-GB" sz="1800" b="0" i="0" u="none" strike="noStrike" kern="1200" cap="none" spc="0" normalizeH="0" baseline="0" noProof="0" dirty="0">
              <a:ln>
                <a:noFill/>
              </a:ln>
              <a:solidFill>
                <a:srgbClr val="000000"/>
              </a:solidFill>
              <a:effectLst/>
              <a:uLnTx/>
              <a:uFillTx/>
              <a:latin typeface="Arial" charset="0"/>
            </a:endParaRPr>
          </a:p>
        </p:txBody>
      </p:sp>
      <p:sp>
        <p:nvSpPr>
          <p:cNvPr id="94" name="Rectangle 93">
            <a:extLst>
              <a:ext uri="{FF2B5EF4-FFF2-40B4-BE49-F238E27FC236}">
                <a16:creationId xmlns:a16="http://schemas.microsoft.com/office/drawing/2014/main" id="{0899223D-012F-43A3-9C0C-E9244349F528}"/>
              </a:ext>
            </a:extLst>
          </p:cNvPr>
          <p:cNvSpPr/>
          <p:nvPr/>
        </p:nvSpPr>
        <p:spPr>
          <a:xfrm>
            <a:off x="11337849" y="6164730"/>
            <a:ext cx="443711" cy="369332"/>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15" normalizeH="0" baseline="0" noProof="0" dirty="0">
                <a:ln>
                  <a:noFill/>
                </a:ln>
                <a:solidFill>
                  <a:srgbClr val="5B308D"/>
                </a:solidFill>
                <a:effectLst/>
                <a:uLnTx/>
                <a:uFillTx/>
                <a:latin typeface="Ubuntu"/>
                <a:cs typeface="Ubuntu"/>
              </a:rPr>
              <a:t>20</a:t>
            </a:r>
            <a:endParaRPr kumimoji="0" lang="en-GB" sz="1800" b="0" i="0" u="none" strike="noStrike" kern="1200" cap="none" spc="0" normalizeH="0" baseline="0" noProof="0" dirty="0">
              <a:ln>
                <a:noFill/>
              </a:ln>
              <a:solidFill>
                <a:srgbClr val="000000"/>
              </a:solidFill>
              <a:effectLst/>
              <a:uLnTx/>
              <a:uFillTx/>
              <a:latin typeface="Arial" charset="0"/>
            </a:endParaRPr>
          </a:p>
        </p:txBody>
      </p:sp>
    </p:spTree>
    <p:extLst>
      <p:ext uri="{BB962C8B-B14F-4D97-AF65-F5344CB8AC3E}">
        <p14:creationId xmlns:p14="http://schemas.microsoft.com/office/powerpoint/2010/main" val="3105610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p:txBody>
          <a:bodyPr/>
          <a:lstStyle/>
          <a:p>
            <a:r>
              <a:rPr lang="en-US" sz="2800" dirty="0">
                <a:latin typeface="Calibri" charset="0"/>
                <a:ea typeface="ヒラギノ角ゴ Pro W3" charset="0"/>
              </a:rPr>
              <a:t>JVs &amp; partnerships with leading international companies</a:t>
            </a:r>
          </a:p>
        </p:txBody>
      </p:sp>
      <p:sp>
        <p:nvSpPr>
          <p:cNvPr id="23558" name="Slide Number Placeholder 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EDA0386-3DD4-4740-8C40-273CE20D5CE8}" type="slidenum">
              <a:rPr lang="en-US" sz="1200">
                <a:solidFill>
                  <a:srgbClr val="5C068C"/>
                </a:solidFill>
                <a:latin typeface="Calibri" charset="0"/>
                <a:cs typeface="Tahoma" charset="0"/>
              </a:rPr>
              <a:pPr eaLnBrk="1" hangingPunct="1"/>
              <a:t>13</a:t>
            </a:fld>
            <a:endParaRPr lang="en-US" sz="1200" dirty="0">
              <a:solidFill>
                <a:srgbClr val="5C068C"/>
              </a:solidFill>
              <a:latin typeface="Calibri" charset="0"/>
              <a:cs typeface="Tahoma" charset="0"/>
            </a:endParaRPr>
          </a:p>
        </p:txBody>
      </p:sp>
      <p:pic>
        <p:nvPicPr>
          <p:cNvPr id="13" name="Picture 12">
            <a:extLst>
              <a:ext uri="{FF2B5EF4-FFF2-40B4-BE49-F238E27FC236}">
                <a16:creationId xmlns:a16="http://schemas.microsoft.com/office/drawing/2014/main" id="{A5BAC231-F3BC-4525-B78A-86522062554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8290" y="3960045"/>
            <a:ext cx="1785031" cy="817812"/>
          </a:xfrm>
          <a:prstGeom prst="rect">
            <a:avLst/>
          </a:prstGeom>
        </p:spPr>
      </p:pic>
      <p:pic>
        <p:nvPicPr>
          <p:cNvPr id="14" name="Picture 13">
            <a:extLst>
              <a:ext uri="{FF2B5EF4-FFF2-40B4-BE49-F238E27FC236}">
                <a16:creationId xmlns:a16="http://schemas.microsoft.com/office/drawing/2014/main" id="{9C32AF1F-7AE3-424B-A9B1-58499C00B3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10805" y="5647575"/>
            <a:ext cx="1785031" cy="835720"/>
          </a:xfrm>
          <a:prstGeom prst="rect">
            <a:avLst/>
          </a:prstGeom>
        </p:spPr>
      </p:pic>
      <p:pic>
        <p:nvPicPr>
          <p:cNvPr id="15" name="Picture 14">
            <a:extLst>
              <a:ext uri="{FF2B5EF4-FFF2-40B4-BE49-F238E27FC236}">
                <a16:creationId xmlns:a16="http://schemas.microsoft.com/office/drawing/2014/main" id="{0ADBEECD-0C76-4F94-AEF2-C146ADE3C9E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77890" y="4761175"/>
            <a:ext cx="1736348" cy="835720"/>
          </a:xfrm>
          <a:prstGeom prst="rect">
            <a:avLst/>
          </a:prstGeom>
        </p:spPr>
      </p:pic>
      <p:pic>
        <p:nvPicPr>
          <p:cNvPr id="16" name="Picture 15">
            <a:extLst>
              <a:ext uri="{FF2B5EF4-FFF2-40B4-BE49-F238E27FC236}">
                <a16:creationId xmlns:a16="http://schemas.microsoft.com/office/drawing/2014/main" id="{F6821E02-1A00-4797-AE66-9E62ED6770D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8334" y="1340493"/>
            <a:ext cx="2738399" cy="1191711"/>
          </a:xfrm>
          <a:prstGeom prst="rect">
            <a:avLst/>
          </a:prstGeom>
        </p:spPr>
      </p:pic>
      <p:pic>
        <p:nvPicPr>
          <p:cNvPr id="17" name="Picture 16">
            <a:extLst>
              <a:ext uri="{FF2B5EF4-FFF2-40B4-BE49-F238E27FC236}">
                <a16:creationId xmlns:a16="http://schemas.microsoft.com/office/drawing/2014/main" id="{BABB6CA4-470C-43D2-9738-B3FA7C66EE41}"/>
              </a:ext>
            </a:extLst>
          </p:cNvPr>
          <p:cNvPicPr>
            <a:picLocks noChangeAspect="1"/>
          </p:cNvPicPr>
          <p:nvPr/>
        </p:nvPicPr>
        <p:blipFill>
          <a:blip r:embed="rId7">
            <a:clrChange>
              <a:clrFrom>
                <a:srgbClr val="F9F9F9"/>
              </a:clrFrom>
              <a:clrTo>
                <a:srgbClr val="F9F9F9">
                  <a:alpha val="0"/>
                </a:srgbClr>
              </a:clrTo>
            </a:clrChange>
            <a:extLst>
              <a:ext uri="{28A0092B-C50C-407E-A947-70E740481C1C}">
                <a14:useLocalDpi xmlns:a14="http://schemas.microsoft.com/office/drawing/2010/main"/>
              </a:ext>
            </a:extLst>
          </a:blip>
          <a:stretch>
            <a:fillRect/>
          </a:stretch>
        </p:blipFill>
        <p:spPr>
          <a:xfrm>
            <a:off x="752431" y="2946257"/>
            <a:ext cx="2511033" cy="670560"/>
          </a:xfrm>
          <a:prstGeom prst="rect">
            <a:avLst/>
          </a:prstGeom>
        </p:spPr>
      </p:pic>
      <p:sp>
        <p:nvSpPr>
          <p:cNvPr id="18" name="Rectangle 17">
            <a:extLst>
              <a:ext uri="{FF2B5EF4-FFF2-40B4-BE49-F238E27FC236}">
                <a16:creationId xmlns:a16="http://schemas.microsoft.com/office/drawing/2014/main" id="{614ACE88-C901-4BDA-9570-74C0E1418B39}"/>
              </a:ext>
            </a:extLst>
          </p:cNvPr>
          <p:cNvSpPr/>
          <p:nvPr/>
        </p:nvSpPr>
        <p:spPr>
          <a:xfrm>
            <a:off x="4048733" y="1700387"/>
            <a:ext cx="5715000" cy="523220"/>
          </a:xfrm>
          <a:prstGeom prst="rect">
            <a:avLst/>
          </a:prstGeom>
          <a:noFill/>
          <a:ln>
            <a:noFill/>
          </a:ln>
        </p:spPr>
        <p:txBody>
          <a:bodyPr wrap="square">
            <a:spAutoFit/>
          </a:bodyPr>
          <a:lstStyle/>
          <a:p>
            <a:pPr marL="285750" indent="-285750">
              <a:spcAft>
                <a:spcPts val="1200"/>
              </a:spcAft>
              <a:buFont typeface="Wingdings" panose="05000000000000000000" pitchFamily="2" charset="2"/>
              <a:buChar char="§"/>
            </a:pPr>
            <a:r>
              <a:rPr lang="en-US" sz="1400" dirty="0">
                <a:latin typeface="+mj-lt"/>
                <a:cs typeface="Segoe UI" panose="020B0502040204020203" pitchFamily="34" charset="0"/>
              </a:rPr>
              <a:t>Joint venture which engages in the trading and maintenance of marine engines, equipment and spare parts in Qatar </a:t>
            </a:r>
          </a:p>
        </p:txBody>
      </p:sp>
      <p:sp>
        <p:nvSpPr>
          <p:cNvPr id="19" name="Rectangle 18">
            <a:extLst>
              <a:ext uri="{FF2B5EF4-FFF2-40B4-BE49-F238E27FC236}">
                <a16:creationId xmlns:a16="http://schemas.microsoft.com/office/drawing/2014/main" id="{3289D6B6-C911-42AF-92FD-EB9E5E2CC0DA}"/>
              </a:ext>
            </a:extLst>
          </p:cNvPr>
          <p:cNvSpPr/>
          <p:nvPr/>
        </p:nvSpPr>
        <p:spPr>
          <a:xfrm>
            <a:off x="4048733" y="4680559"/>
            <a:ext cx="5715000" cy="738664"/>
          </a:xfrm>
          <a:prstGeom prst="rect">
            <a:avLst/>
          </a:prstGeom>
        </p:spPr>
        <p:txBody>
          <a:bodyPr wrap="square">
            <a:spAutoFit/>
          </a:bodyPr>
          <a:lstStyle/>
          <a:p>
            <a:pPr marL="285750" indent="-285750">
              <a:spcAft>
                <a:spcPts val="1200"/>
              </a:spcAft>
              <a:buFont typeface="Wingdings" panose="05000000000000000000" pitchFamily="2" charset="2"/>
              <a:buChar char="§"/>
            </a:pPr>
            <a:r>
              <a:rPr lang="en-US" sz="1400" dirty="0">
                <a:latin typeface="+mj-lt"/>
                <a:cs typeface="Segoe UI" panose="020B0502040204020203" pitchFamily="34" charset="0"/>
              </a:rPr>
              <a:t>Our Trading business is an exclusive agent for world-class manufacturers and international construction equipment companies, marketing their products and providing critical after-sales services. </a:t>
            </a:r>
          </a:p>
        </p:txBody>
      </p:sp>
      <p:sp>
        <p:nvSpPr>
          <p:cNvPr id="20" name="Rectangle 19">
            <a:extLst>
              <a:ext uri="{FF2B5EF4-FFF2-40B4-BE49-F238E27FC236}">
                <a16:creationId xmlns:a16="http://schemas.microsoft.com/office/drawing/2014/main" id="{F8FD3D8D-D17B-4131-BC99-5202A8CE27EF}"/>
              </a:ext>
            </a:extLst>
          </p:cNvPr>
          <p:cNvSpPr/>
          <p:nvPr/>
        </p:nvSpPr>
        <p:spPr>
          <a:xfrm>
            <a:off x="4048733" y="3063117"/>
            <a:ext cx="5715000" cy="523220"/>
          </a:xfrm>
          <a:prstGeom prst="rect">
            <a:avLst/>
          </a:prstGeom>
          <a:noFill/>
          <a:ln>
            <a:noFill/>
          </a:ln>
        </p:spPr>
        <p:txBody>
          <a:bodyPr wrap="square">
            <a:spAutoFit/>
          </a:bodyPr>
          <a:lstStyle/>
          <a:p>
            <a:pPr marL="285750" indent="-285750">
              <a:spcAft>
                <a:spcPts val="1200"/>
              </a:spcAft>
              <a:buFont typeface="Wingdings" panose="05000000000000000000" pitchFamily="2" charset="2"/>
              <a:buChar char="§"/>
            </a:pPr>
            <a:r>
              <a:rPr lang="en-US" sz="1400" dirty="0">
                <a:latin typeface="+mj-lt"/>
                <a:cs typeface="Segoe UI" panose="020B0502040204020203" pitchFamily="34" charset="0"/>
              </a:rPr>
              <a:t>Joint venture which provides cargo handling equipment and services in Qatar, specializing in heavy cranes and related activities</a:t>
            </a:r>
          </a:p>
        </p:txBody>
      </p:sp>
    </p:spTree>
    <p:extLst>
      <p:ext uri="{BB962C8B-B14F-4D97-AF65-F5344CB8AC3E}">
        <p14:creationId xmlns:p14="http://schemas.microsoft.com/office/powerpoint/2010/main" val="3161927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p:txBody>
          <a:bodyPr/>
          <a:lstStyle/>
          <a:p>
            <a:r>
              <a:rPr lang="en-US" sz="2800" dirty="0">
                <a:latin typeface="Calibri" charset="0"/>
                <a:ea typeface="ヒラギノ角ゴ Pro W3" charset="0"/>
              </a:rPr>
              <a:t>Our current client base</a:t>
            </a:r>
          </a:p>
        </p:txBody>
      </p:sp>
      <p:sp>
        <p:nvSpPr>
          <p:cNvPr id="13" name="Slide Number Placeholder 9">
            <a:extLst>
              <a:ext uri="{FF2B5EF4-FFF2-40B4-BE49-F238E27FC236}">
                <a16:creationId xmlns:a16="http://schemas.microsoft.com/office/drawing/2014/main" id="{735C82B6-9EEC-47D2-ADDD-0B564EFBA37F}"/>
              </a:ext>
            </a:extLst>
          </p:cNvPr>
          <p:cNvSpPr>
            <a:spLocks noGrp="1"/>
          </p:cNvSpPr>
          <p:nvPr>
            <p:ph type="sldNum" sz="quarter" idx="12"/>
          </p:nvPr>
        </p:nvSpPr>
        <p:spPr bwMode="auto">
          <a:xfrm>
            <a:off x="8737600" y="6356351"/>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5EDA0386-3DD4-4740-8C40-273CE20D5CE8}" type="slidenum">
              <a:rPr lang="en-US" sz="1200">
                <a:solidFill>
                  <a:srgbClr val="5C068C"/>
                </a:solidFill>
                <a:latin typeface="Calibri" charset="0"/>
                <a:cs typeface="Tahoma" charset="0"/>
              </a:rPr>
              <a:pPr eaLnBrk="1" hangingPunct="1"/>
              <a:t>14</a:t>
            </a:fld>
            <a:endParaRPr lang="en-US" sz="1200" dirty="0">
              <a:solidFill>
                <a:srgbClr val="5C068C"/>
              </a:solidFill>
              <a:latin typeface="Calibri" charset="0"/>
              <a:cs typeface="Tahoma" charset="0"/>
            </a:endParaRPr>
          </a:p>
        </p:txBody>
      </p:sp>
      <p:sp>
        <p:nvSpPr>
          <p:cNvPr id="8" name="TextBox 7">
            <a:extLst>
              <a:ext uri="{FF2B5EF4-FFF2-40B4-BE49-F238E27FC236}">
                <a16:creationId xmlns:a16="http://schemas.microsoft.com/office/drawing/2014/main" id="{84AA26AA-4EBB-4189-9595-BF5740EB67D7}"/>
              </a:ext>
            </a:extLst>
          </p:cNvPr>
          <p:cNvSpPr txBox="1"/>
          <p:nvPr/>
        </p:nvSpPr>
        <p:spPr>
          <a:xfrm>
            <a:off x="650836" y="1063103"/>
            <a:ext cx="8550878" cy="430887"/>
          </a:xfrm>
          <a:prstGeom prst="rect">
            <a:avLst/>
          </a:prstGeom>
          <a:noFill/>
        </p:spPr>
        <p:txBody>
          <a:bodyPr wrap="square" rtlCol="0">
            <a:spAutoFit/>
          </a:bodyPr>
          <a:lstStyle/>
          <a:p>
            <a:r>
              <a:rPr lang="en-US" sz="2200" b="1" dirty="0">
                <a:solidFill>
                  <a:srgbClr val="7030A0"/>
                </a:solidFill>
                <a:latin typeface="+mj-lt"/>
                <a:ea typeface="Ubuntu" charset="0"/>
                <a:cs typeface="Ubuntu" charset="0"/>
              </a:rPr>
              <a:t>Blue chip companies that demand the best services</a:t>
            </a:r>
          </a:p>
        </p:txBody>
      </p:sp>
      <p:pic>
        <p:nvPicPr>
          <p:cNvPr id="10" name="Picture 9">
            <a:extLst>
              <a:ext uri="{FF2B5EF4-FFF2-40B4-BE49-F238E27FC236}">
                <a16:creationId xmlns:a16="http://schemas.microsoft.com/office/drawing/2014/main" id="{5D04C860-B821-4606-9D17-E3B9C223AE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836" y="4311535"/>
            <a:ext cx="757399" cy="934012"/>
          </a:xfrm>
          <a:prstGeom prst="rect">
            <a:avLst/>
          </a:prstGeom>
        </p:spPr>
      </p:pic>
      <p:pic>
        <p:nvPicPr>
          <p:cNvPr id="11" name="Picture 10">
            <a:extLst>
              <a:ext uri="{FF2B5EF4-FFF2-40B4-BE49-F238E27FC236}">
                <a16:creationId xmlns:a16="http://schemas.microsoft.com/office/drawing/2014/main" id="{534DF258-2F7E-46FE-BB70-3A6B56DD5B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99245" y="4328535"/>
            <a:ext cx="900013" cy="900013"/>
          </a:xfrm>
          <a:prstGeom prst="rect">
            <a:avLst/>
          </a:prstGeom>
        </p:spPr>
      </p:pic>
      <p:pic>
        <p:nvPicPr>
          <p:cNvPr id="12" name="Picture 4" descr="Image result for QAPCO logo png">
            <a:hlinkClick r:id="rId5"/>
            <a:extLst>
              <a:ext uri="{FF2B5EF4-FFF2-40B4-BE49-F238E27FC236}">
                <a16:creationId xmlns:a16="http://schemas.microsoft.com/office/drawing/2014/main" id="{AFB3817F-983C-41AD-9DBA-6965BF4D439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290268" y="4391444"/>
            <a:ext cx="1760002" cy="7741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D8CD06B-86FA-46A9-B0E3-7EEBFD65444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41280" y="4420396"/>
            <a:ext cx="1678807" cy="716291"/>
          </a:xfrm>
          <a:prstGeom prst="rect">
            <a:avLst/>
          </a:prstGeom>
        </p:spPr>
      </p:pic>
      <p:pic>
        <p:nvPicPr>
          <p:cNvPr id="15" name="Picture 14">
            <a:extLst>
              <a:ext uri="{FF2B5EF4-FFF2-40B4-BE49-F238E27FC236}">
                <a16:creationId xmlns:a16="http://schemas.microsoft.com/office/drawing/2014/main" id="{B53F6D22-7E33-4348-80BC-E0906804B067}"/>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9711097" y="4435641"/>
            <a:ext cx="1816212" cy="685801"/>
          </a:xfrm>
          <a:prstGeom prst="rect">
            <a:avLst/>
          </a:prstGeom>
        </p:spPr>
      </p:pic>
      <p:pic>
        <p:nvPicPr>
          <p:cNvPr id="17" name="Picture 16">
            <a:extLst>
              <a:ext uri="{FF2B5EF4-FFF2-40B4-BE49-F238E27FC236}">
                <a16:creationId xmlns:a16="http://schemas.microsoft.com/office/drawing/2014/main" id="{12C88E25-CF85-484D-A0C2-3F65DF28C5A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0969" y="3386425"/>
            <a:ext cx="1981200" cy="512618"/>
          </a:xfrm>
          <a:prstGeom prst="rect">
            <a:avLst/>
          </a:prstGeom>
        </p:spPr>
      </p:pic>
      <p:pic>
        <p:nvPicPr>
          <p:cNvPr id="18" name="Picture 17">
            <a:extLst>
              <a:ext uri="{FF2B5EF4-FFF2-40B4-BE49-F238E27FC236}">
                <a16:creationId xmlns:a16="http://schemas.microsoft.com/office/drawing/2014/main" id="{6A962FF1-A2AB-4396-A722-BCA397076DB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44779" y="3347138"/>
            <a:ext cx="1657550" cy="591193"/>
          </a:xfrm>
          <a:prstGeom prst="rect">
            <a:avLst/>
          </a:prstGeom>
        </p:spPr>
      </p:pic>
      <p:pic>
        <p:nvPicPr>
          <p:cNvPr id="19" name="Picture 18">
            <a:extLst>
              <a:ext uri="{FF2B5EF4-FFF2-40B4-BE49-F238E27FC236}">
                <a16:creationId xmlns:a16="http://schemas.microsoft.com/office/drawing/2014/main" id="{8B50D168-1FAF-48B6-A6C4-D564BA56F521}"/>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574939" y="3391437"/>
            <a:ext cx="2412451" cy="502594"/>
          </a:xfrm>
          <a:prstGeom prst="rect">
            <a:avLst/>
          </a:prstGeom>
        </p:spPr>
      </p:pic>
      <p:pic>
        <p:nvPicPr>
          <p:cNvPr id="20" name="Picture 19">
            <a:extLst>
              <a:ext uri="{FF2B5EF4-FFF2-40B4-BE49-F238E27FC236}">
                <a16:creationId xmlns:a16="http://schemas.microsoft.com/office/drawing/2014/main" id="{B26E6E0E-D21F-4E43-992E-B03429A4136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160000" y="3214255"/>
            <a:ext cx="1097492" cy="856958"/>
          </a:xfrm>
          <a:prstGeom prst="rect">
            <a:avLst/>
          </a:prstGeom>
        </p:spPr>
      </p:pic>
      <p:pic>
        <p:nvPicPr>
          <p:cNvPr id="27" name="Picture 26">
            <a:extLst>
              <a:ext uri="{FF2B5EF4-FFF2-40B4-BE49-F238E27FC236}">
                <a16:creationId xmlns:a16="http://schemas.microsoft.com/office/drawing/2014/main" id="{17F87D5F-E5C5-4B17-ABB7-2CB2AFAC54D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630935" y="1870452"/>
            <a:ext cx="762000" cy="1174972"/>
          </a:xfrm>
          <a:prstGeom prst="rect">
            <a:avLst/>
          </a:prstGeom>
        </p:spPr>
      </p:pic>
      <p:pic>
        <p:nvPicPr>
          <p:cNvPr id="28" name="Picture 27">
            <a:extLst>
              <a:ext uri="{FF2B5EF4-FFF2-40B4-BE49-F238E27FC236}">
                <a16:creationId xmlns:a16="http://schemas.microsoft.com/office/drawing/2014/main" id="{76D82D32-1FC0-41DD-AF7B-A5A1384F35A5}"/>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229783" y="1875165"/>
            <a:ext cx="928552" cy="1165546"/>
          </a:xfrm>
          <a:prstGeom prst="rect">
            <a:avLst/>
          </a:prstGeom>
        </p:spPr>
      </p:pic>
      <p:pic>
        <p:nvPicPr>
          <p:cNvPr id="29" name="Picture 28">
            <a:extLst>
              <a:ext uri="{FF2B5EF4-FFF2-40B4-BE49-F238E27FC236}">
                <a16:creationId xmlns:a16="http://schemas.microsoft.com/office/drawing/2014/main" id="{AE102533-258B-406E-AF23-E2355FDF0264}"/>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5995183" y="1959325"/>
            <a:ext cx="1066800" cy="997226"/>
          </a:xfrm>
          <a:prstGeom prst="rect">
            <a:avLst/>
          </a:prstGeom>
        </p:spPr>
      </p:pic>
      <p:pic>
        <p:nvPicPr>
          <p:cNvPr id="30" name="Picture 29">
            <a:extLst>
              <a:ext uri="{FF2B5EF4-FFF2-40B4-BE49-F238E27FC236}">
                <a16:creationId xmlns:a16="http://schemas.microsoft.com/office/drawing/2014/main" id="{BF770867-0C3D-455E-8EBB-15F6F3A23977}"/>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898831" y="2057888"/>
            <a:ext cx="1600200" cy="800100"/>
          </a:xfrm>
          <a:prstGeom prst="rect">
            <a:avLst/>
          </a:prstGeom>
        </p:spPr>
      </p:pic>
      <p:pic>
        <p:nvPicPr>
          <p:cNvPr id="31" name="Picture 30">
            <a:extLst>
              <a:ext uri="{FF2B5EF4-FFF2-40B4-BE49-F238E27FC236}">
                <a16:creationId xmlns:a16="http://schemas.microsoft.com/office/drawing/2014/main" id="{2700C945-F6DC-462E-8DFD-AE9AA2BBD39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0335879" y="2002272"/>
            <a:ext cx="724224" cy="911332"/>
          </a:xfrm>
          <a:prstGeom prst="rect">
            <a:avLst/>
          </a:prstGeom>
        </p:spPr>
      </p:pic>
      <p:pic>
        <p:nvPicPr>
          <p:cNvPr id="26" name="Picture 25">
            <a:extLst>
              <a:ext uri="{FF2B5EF4-FFF2-40B4-BE49-F238E27FC236}">
                <a16:creationId xmlns:a16="http://schemas.microsoft.com/office/drawing/2014/main" id="{92189C01-5ADD-4A97-B071-92610E8B4E01}"/>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393912" y="2076938"/>
            <a:ext cx="1400175" cy="762000"/>
          </a:xfrm>
          <a:prstGeom prst="rect">
            <a:avLst/>
          </a:prstGeom>
        </p:spPr>
      </p:pic>
      <p:pic>
        <p:nvPicPr>
          <p:cNvPr id="33" name="Picture 32">
            <a:extLst>
              <a:ext uri="{FF2B5EF4-FFF2-40B4-BE49-F238E27FC236}">
                <a16:creationId xmlns:a16="http://schemas.microsoft.com/office/drawing/2014/main" id="{D887B646-B489-4455-A02E-79A209A64B3D}"/>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6909254" y="5624547"/>
            <a:ext cx="717596" cy="771395"/>
          </a:xfrm>
          <a:prstGeom prst="rect">
            <a:avLst/>
          </a:prstGeom>
        </p:spPr>
      </p:pic>
      <p:pic>
        <p:nvPicPr>
          <p:cNvPr id="34" name="Picture 33">
            <a:extLst>
              <a:ext uri="{FF2B5EF4-FFF2-40B4-BE49-F238E27FC236}">
                <a16:creationId xmlns:a16="http://schemas.microsoft.com/office/drawing/2014/main" id="{EE67F5A3-1289-4F45-A574-2B92DEB274EA}"/>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43486" y="5612093"/>
            <a:ext cx="1365090" cy="796303"/>
          </a:xfrm>
          <a:prstGeom prst="rect">
            <a:avLst/>
          </a:prstGeom>
        </p:spPr>
      </p:pic>
      <p:pic>
        <p:nvPicPr>
          <p:cNvPr id="35" name="Picture 34">
            <a:extLst>
              <a:ext uri="{FF2B5EF4-FFF2-40B4-BE49-F238E27FC236}">
                <a16:creationId xmlns:a16="http://schemas.microsoft.com/office/drawing/2014/main" id="{8C889BA7-E50A-4E77-9246-3E941594AA30}"/>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2673777" y="5738782"/>
            <a:ext cx="1514475" cy="542925"/>
          </a:xfrm>
          <a:prstGeom prst="rect">
            <a:avLst/>
          </a:prstGeom>
        </p:spPr>
      </p:pic>
      <p:pic>
        <p:nvPicPr>
          <p:cNvPr id="36" name="Picture 35">
            <a:extLst>
              <a:ext uri="{FF2B5EF4-FFF2-40B4-BE49-F238E27FC236}">
                <a16:creationId xmlns:a16="http://schemas.microsoft.com/office/drawing/2014/main" id="{A8C51CF0-C02A-4F67-9E96-7360D1D663AC}"/>
              </a:ext>
            </a:extLst>
          </p:cNvPr>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5053453" y="5567332"/>
            <a:ext cx="990600" cy="885825"/>
          </a:xfrm>
          <a:prstGeom prst="rect">
            <a:avLst/>
          </a:prstGeom>
        </p:spPr>
      </p:pic>
      <p:pic>
        <p:nvPicPr>
          <p:cNvPr id="37" name="Picture 36">
            <a:extLst>
              <a:ext uri="{FF2B5EF4-FFF2-40B4-BE49-F238E27FC236}">
                <a16:creationId xmlns:a16="http://schemas.microsoft.com/office/drawing/2014/main" id="{F7591DA4-F36F-491C-8466-53E6A6C90EB4}"/>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t="-412"/>
          <a:stretch/>
        </p:blipFill>
        <p:spPr>
          <a:xfrm>
            <a:off x="8492051" y="5536818"/>
            <a:ext cx="889000" cy="946853"/>
          </a:xfrm>
          <a:prstGeom prst="rect">
            <a:avLst/>
          </a:prstGeom>
        </p:spPr>
      </p:pic>
      <p:pic>
        <p:nvPicPr>
          <p:cNvPr id="38" name="Picture 37">
            <a:extLst>
              <a:ext uri="{FF2B5EF4-FFF2-40B4-BE49-F238E27FC236}">
                <a16:creationId xmlns:a16="http://schemas.microsoft.com/office/drawing/2014/main" id="{56C97B1D-5721-4E73-8877-72B07ED75F4D}"/>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0246254" y="5465152"/>
            <a:ext cx="924983" cy="876300"/>
          </a:xfrm>
          <a:prstGeom prst="rect">
            <a:avLst/>
          </a:prstGeom>
        </p:spPr>
      </p:pic>
    </p:spTree>
    <p:extLst>
      <p:ext uri="{BB962C8B-B14F-4D97-AF65-F5344CB8AC3E}">
        <p14:creationId xmlns:p14="http://schemas.microsoft.com/office/powerpoint/2010/main" val="3038261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9F81868-F6E0-4ACC-B9A1-2EF855209B65}"/>
              </a:ext>
            </a:extLst>
          </p:cNvPr>
          <p:cNvGraphicFramePr>
            <a:graphicFrameLocks noChangeAspect="1"/>
          </p:cNvGraphicFramePr>
          <p:nvPr>
            <p:custDataLst>
              <p:tags r:id="rId2"/>
            </p:custDataLst>
            <p:extLst>
              <p:ext uri="{D42A27DB-BD31-4B8C-83A1-F6EECF244321}">
                <p14:modId xmlns:p14="http://schemas.microsoft.com/office/powerpoint/2010/main" val="17918291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1" name="think-cell Slide" r:id="rId6" imgW="421" imgH="420" progId="TCLayout.ActiveDocument.1">
                  <p:embed/>
                </p:oleObj>
              </mc:Choice>
              <mc:Fallback>
                <p:oleObj name="think-cell Slide" r:id="rId6" imgW="421" imgH="420" progId="TCLayout.ActiveDocument.1">
                  <p:embed/>
                  <p:pic>
                    <p:nvPicPr>
                      <p:cNvPr id="3" name="Object 2" hidden="1">
                        <a:extLst>
                          <a:ext uri="{FF2B5EF4-FFF2-40B4-BE49-F238E27FC236}">
                            <a16:creationId xmlns:a16="http://schemas.microsoft.com/office/drawing/2014/main" id="{29F81868-F6E0-4ACC-B9A1-2EF855209B6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EAEEE96F-C120-445F-AED8-32065CC791B7}"/>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cs typeface="Arial" panose="020B0604020202020204" pitchFamily="34" charset="0"/>
              <a:sym typeface="Calibri" panose="020F0502020204030204" pitchFamily="34" charset="0"/>
            </a:endParaRPr>
          </a:p>
        </p:txBody>
      </p:sp>
      <p:sp>
        <p:nvSpPr>
          <p:cNvPr id="21505" name="Title 4"/>
          <p:cNvSpPr>
            <a:spLocks noGrp="1"/>
          </p:cNvSpPr>
          <p:nvPr>
            <p:ph type="title"/>
          </p:nvPr>
        </p:nvSpPr>
        <p:spPr/>
        <p:txBody>
          <a:bodyPr/>
          <a:lstStyle/>
          <a:p>
            <a:r>
              <a:rPr lang="en-US" sz="2800" dirty="0">
                <a:latin typeface="Calibri" charset="0"/>
                <a:ea typeface="ヒラギノ角ゴ Pro W3" charset="0"/>
              </a:rPr>
              <a:t>Board of Directors</a:t>
            </a:r>
          </a:p>
        </p:txBody>
      </p:sp>
      <p:sp>
        <p:nvSpPr>
          <p:cNvPr id="21510" name="Slide Number Placeholder 9"/>
          <p:cNvSpPr>
            <a:spLocks noGrp="1"/>
          </p:cNvSpPr>
          <p:nvPr>
            <p:ph type="sldNum" sz="quarter" idx="12"/>
          </p:nvPr>
        </p:nvSpPr>
        <p:spPr bwMode="auto">
          <a:xfrm>
            <a:off x="8806163" y="6328641"/>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188DAF2F-6C17-104B-A451-376F1E2E27EE}" type="slidenum">
              <a:rPr lang="en-US" sz="1200">
                <a:solidFill>
                  <a:srgbClr val="5C068C"/>
                </a:solidFill>
                <a:latin typeface="Calibri" charset="0"/>
                <a:cs typeface="Tahoma" charset="0"/>
              </a:rPr>
              <a:pPr eaLnBrk="1" hangingPunct="1"/>
              <a:t>15</a:t>
            </a:fld>
            <a:endParaRPr lang="en-US" sz="1200" dirty="0">
              <a:solidFill>
                <a:srgbClr val="5C068C"/>
              </a:solidFill>
              <a:latin typeface="Calibri" charset="0"/>
              <a:cs typeface="Tahoma" charset="0"/>
            </a:endParaRPr>
          </a:p>
        </p:txBody>
      </p:sp>
      <p:sp>
        <p:nvSpPr>
          <p:cNvPr id="13" name="Rectangle 12">
            <a:extLst>
              <a:ext uri="{FF2B5EF4-FFF2-40B4-BE49-F238E27FC236}">
                <a16:creationId xmlns:a16="http://schemas.microsoft.com/office/drawing/2014/main" id="{482999DF-43F5-4084-9B11-8214F9FBB884}"/>
              </a:ext>
            </a:extLst>
          </p:cNvPr>
          <p:cNvSpPr/>
          <p:nvPr/>
        </p:nvSpPr>
        <p:spPr>
          <a:xfrm>
            <a:off x="2781474" y="3652938"/>
            <a:ext cx="1828800" cy="646331"/>
          </a:xfrm>
          <a:prstGeom prst="rect">
            <a:avLst/>
          </a:prstGeom>
        </p:spPr>
        <p:txBody>
          <a:bodyPr wrap="square">
            <a:spAutoFit/>
          </a:bodyPr>
          <a:lstStyle/>
          <a:p>
            <a:pPr algn="ctr"/>
            <a:r>
              <a:rPr lang="en-US" sz="1200" dirty="0">
                <a:solidFill>
                  <a:srgbClr val="630984"/>
                </a:solidFill>
                <a:latin typeface="+mj-lt"/>
              </a:rPr>
              <a:t>Sheikh Khalid bin Khalifa Al-Thani</a:t>
            </a:r>
          </a:p>
          <a:p>
            <a:pPr algn="ctr"/>
            <a:r>
              <a:rPr lang="en-US" sz="1200" i="1" dirty="0">
                <a:solidFill>
                  <a:srgbClr val="585858"/>
                </a:solidFill>
                <a:latin typeface="+mj-lt"/>
              </a:rPr>
              <a:t>Vice Chairman</a:t>
            </a:r>
          </a:p>
        </p:txBody>
      </p:sp>
      <p:pic>
        <p:nvPicPr>
          <p:cNvPr id="14" name="Picture 13">
            <a:extLst>
              <a:ext uri="{FF2B5EF4-FFF2-40B4-BE49-F238E27FC236}">
                <a16:creationId xmlns:a16="http://schemas.microsoft.com/office/drawing/2014/main" id="{CE006192-F077-4036-9D1F-33D130858A1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72608" y="2403796"/>
            <a:ext cx="1042424" cy="997898"/>
          </a:xfrm>
          <a:prstGeom prst="rect">
            <a:avLst/>
          </a:prstGeom>
        </p:spPr>
      </p:pic>
      <p:sp>
        <p:nvSpPr>
          <p:cNvPr id="16" name="Rectangle 15">
            <a:extLst>
              <a:ext uri="{FF2B5EF4-FFF2-40B4-BE49-F238E27FC236}">
                <a16:creationId xmlns:a16="http://schemas.microsoft.com/office/drawing/2014/main" id="{32D1C8B2-DBF2-40EB-82AE-4B3D27ECAD17}"/>
              </a:ext>
            </a:extLst>
          </p:cNvPr>
          <p:cNvSpPr/>
          <p:nvPr/>
        </p:nvSpPr>
        <p:spPr>
          <a:xfrm>
            <a:off x="1881183" y="3599748"/>
            <a:ext cx="1139806" cy="461665"/>
          </a:xfrm>
          <a:prstGeom prst="rect">
            <a:avLst/>
          </a:prstGeom>
        </p:spPr>
        <p:txBody>
          <a:bodyPr wrap="square">
            <a:spAutoFit/>
          </a:bodyPr>
          <a:lstStyle/>
          <a:p>
            <a:pPr algn="ctr"/>
            <a:r>
              <a:rPr lang="pt-BR" sz="1200" dirty="0">
                <a:solidFill>
                  <a:srgbClr val="630984"/>
                </a:solidFill>
                <a:latin typeface="+mj-lt"/>
              </a:rPr>
              <a:t>Adil Ali Bin Ali</a:t>
            </a:r>
          </a:p>
          <a:p>
            <a:pPr algn="ctr"/>
            <a:r>
              <a:rPr lang="pt-BR" sz="1200" i="1" dirty="0">
                <a:solidFill>
                  <a:srgbClr val="585858"/>
                </a:solidFill>
                <a:latin typeface="+mj-lt"/>
              </a:rPr>
              <a:t>Member</a:t>
            </a:r>
          </a:p>
        </p:txBody>
      </p:sp>
      <p:pic>
        <p:nvPicPr>
          <p:cNvPr id="17" name="Picture 16">
            <a:extLst>
              <a:ext uri="{FF2B5EF4-FFF2-40B4-BE49-F238E27FC236}">
                <a16:creationId xmlns:a16="http://schemas.microsoft.com/office/drawing/2014/main" id="{D728806B-3AA1-43BA-B9CF-2A395F9B9F4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933506" y="2456295"/>
            <a:ext cx="928459" cy="907180"/>
          </a:xfrm>
          <a:prstGeom prst="rect">
            <a:avLst/>
          </a:prstGeom>
        </p:spPr>
      </p:pic>
      <p:sp>
        <p:nvSpPr>
          <p:cNvPr id="19" name="Rectangle 18">
            <a:extLst>
              <a:ext uri="{FF2B5EF4-FFF2-40B4-BE49-F238E27FC236}">
                <a16:creationId xmlns:a16="http://schemas.microsoft.com/office/drawing/2014/main" id="{0ACFEFBD-15C1-4B60-9341-225701E0AED0}"/>
              </a:ext>
            </a:extLst>
          </p:cNvPr>
          <p:cNvSpPr/>
          <p:nvPr/>
        </p:nvSpPr>
        <p:spPr>
          <a:xfrm>
            <a:off x="383357" y="3622026"/>
            <a:ext cx="1456781" cy="461665"/>
          </a:xfrm>
          <a:prstGeom prst="rect">
            <a:avLst/>
          </a:prstGeom>
        </p:spPr>
        <p:txBody>
          <a:bodyPr>
            <a:spAutoFit/>
          </a:bodyPr>
          <a:lstStyle/>
          <a:p>
            <a:pPr algn="ctr"/>
            <a:r>
              <a:rPr lang="en-US" sz="1200" dirty="0">
                <a:solidFill>
                  <a:srgbClr val="630984"/>
                </a:solidFill>
                <a:latin typeface="+mj-lt"/>
              </a:rPr>
              <a:t>Ali Ahmad Al-Kuwari</a:t>
            </a:r>
          </a:p>
          <a:p>
            <a:pPr algn="ctr"/>
            <a:r>
              <a:rPr lang="en-US" sz="1200" i="1" dirty="0">
                <a:solidFill>
                  <a:srgbClr val="585858"/>
                </a:solidFill>
                <a:latin typeface="+mj-lt"/>
              </a:rPr>
              <a:t>Member</a:t>
            </a:r>
          </a:p>
        </p:txBody>
      </p:sp>
      <p:pic>
        <p:nvPicPr>
          <p:cNvPr id="20" name="Picture 19">
            <a:extLst>
              <a:ext uri="{FF2B5EF4-FFF2-40B4-BE49-F238E27FC236}">
                <a16:creationId xmlns:a16="http://schemas.microsoft.com/office/drawing/2014/main" id="{BDA87319-E12B-4A99-93B3-02F0BDB2BCE2}"/>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65235" y="2433525"/>
            <a:ext cx="910245" cy="928192"/>
          </a:xfrm>
          <a:prstGeom prst="rect">
            <a:avLst/>
          </a:prstGeom>
        </p:spPr>
      </p:pic>
      <p:sp>
        <p:nvSpPr>
          <p:cNvPr id="22" name="Rectangle 21">
            <a:extLst>
              <a:ext uri="{FF2B5EF4-FFF2-40B4-BE49-F238E27FC236}">
                <a16:creationId xmlns:a16="http://schemas.microsoft.com/office/drawing/2014/main" id="{938E8777-BB70-427B-953E-E6A3892449CD}"/>
              </a:ext>
            </a:extLst>
          </p:cNvPr>
          <p:cNvSpPr/>
          <p:nvPr/>
        </p:nvSpPr>
        <p:spPr>
          <a:xfrm>
            <a:off x="4392394" y="3639716"/>
            <a:ext cx="1602459" cy="646331"/>
          </a:xfrm>
          <a:prstGeom prst="rect">
            <a:avLst/>
          </a:prstGeom>
        </p:spPr>
        <p:txBody>
          <a:bodyPr>
            <a:spAutoFit/>
          </a:bodyPr>
          <a:lstStyle/>
          <a:p>
            <a:pPr algn="ctr"/>
            <a:r>
              <a:rPr lang="en-US" sz="1200" dirty="0">
                <a:solidFill>
                  <a:srgbClr val="630984"/>
                </a:solidFill>
                <a:latin typeface="+mj-lt"/>
              </a:rPr>
              <a:t>Saad Mohammad Al-Romaihi</a:t>
            </a:r>
          </a:p>
          <a:p>
            <a:pPr algn="ctr"/>
            <a:r>
              <a:rPr lang="en-US" sz="1200" i="1" dirty="0">
                <a:solidFill>
                  <a:srgbClr val="585858"/>
                </a:solidFill>
                <a:latin typeface="+mj-lt"/>
              </a:rPr>
              <a:t>Member</a:t>
            </a:r>
          </a:p>
        </p:txBody>
      </p:sp>
      <p:pic>
        <p:nvPicPr>
          <p:cNvPr id="23" name="Picture 22">
            <a:extLst>
              <a:ext uri="{FF2B5EF4-FFF2-40B4-BE49-F238E27FC236}">
                <a16:creationId xmlns:a16="http://schemas.microsoft.com/office/drawing/2014/main" id="{093D6FCD-E870-47D8-9CBD-4CF0B2FD8EE2}"/>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4729002" y="2428862"/>
            <a:ext cx="929242" cy="936575"/>
          </a:xfrm>
          <a:prstGeom prst="rect">
            <a:avLst/>
          </a:prstGeom>
        </p:spPr>
      </p:pic>
      <p:sp>
        <p:nvSpPr>
          <p:cNvPr id="25" name="Rectangle 24">
            <a:extLst>
              <a:ext uri="{FF2B5EF4-FFF2-40B4-BE49-F238E27FC236}">
                <a16:creationId xmlns:a16="http://schemas.microsoft.com/office/drawing/2014/main" id="{032914B0-7F2B-4E6C-83BF-112B6C5E81D0}"/>
              </a:ext>
            </a:extLst>
          </p:cNvPr>
          <p:cNvSpPr/>
          <p:nvPr/>
        </p:nvSpPr>
        <p:spPr>
          <a:xfrm>
            <a:off x="1672027" y="5678178"/>
            <a:ext cx="1456781" cy="646331"/>
          </a:xfrm>
          <a:prstGeom prst="rect">
            <a:avLst/>
          </a:prstGeom>
        </p:spPr>
        <p:txBody>
          <a:bodyPr>
            <a:spAutoFit/>
          </a:bodyPr>
          <a:lstStyle/>
          <a:p>
            <a:pPr algn="ctr"/>
            <a:r>
              <a:rPr lang="en-US" sz="1200" dirty="0">
                <a:solidFill>
                  <a:srgbClr val="630984"/>
                </a:solidFill>
                <a:latin typeface="+mj-lt"/>
              </a:rPr>
              <a:t>Hamad Mohammad Al-Mana</a:t>
            </a:r>
          </a:p>
          <a:p>
            <a:pPr algn="ctr"/>
            <a:r>
              <a:rPr lang="en-US" sz="1200" i="1" dirty="0">
                <a:solidFill>
                  <a:srgbClr val="585858"/>
                </a:solidFill>
                <a:latin typeface="+mj-lt"/>
              </a:rPr>
              <a:t>Member</a:t>
            </a:r>
          </a:p>
        </p:txBody>
      </p:sp>
      <p:pic>
        <p:nvPicPr>
          <p:cNvPr id="26" name="Picture 25">
            <a:extLst>
              <a:ext uri="{FF2B5EF4-FFF2-40B4-BE49-F238E27FC236}">
                <a16:creationId xmlns:a16="http://schemas.microsoft.com/office/drawing/2014/main" id="{B613CABF-F8FA-46E0-8B8F-8266FE9889B7}"/>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1913576" y="4524477"/>
            <a:ext cx="973682" cy="944008"/>
          </a:xfrm>
          <a:prstGeom prst="rect">
            <a:avLst/>
          </a:prstGeom>
        </p:spPr>
      </p:pic>
      <p:sp>
        <p:nvSpPr>
          <p:cNvPr id="28" name="Rectangle 27">
            <a:extLst>
              <a:ext uri="{FF2B5EF4-FFF2-40B4-BE49-F238E27FC236}">
                <a16:creationId xmlns:a16="http://schemas.microsoft.com/office/drawing/2014/main" id="{80B50547-18BF-48A5-91E5-C9916794E45C}"/>
              </a:ext>
            </a:extLst>
          </p:cNvPr>
          <p:cNvSpPr/>
          <p:nvPr/>
        </p:nvSpPr>
        <p:spPr>
          <a:xfrm>
            <a:off x="2655148" y="5684294"/>
            <a:ext cx="1938975" cy="646331"/>
          </a:xfrm>
          <a:prstGeom prst="rect">
            <a:avLst/>
          </a:prstGeom>
        </p:spPr>
        <p:txBody>
          <a:bodyPr>
            <a:spAutoFit/>
          </a:bodyPr>
          <a:lstStyle/>
          <a:p>
            <a:pPr algn="ctr"/>
            <a:r>
              <a:rPr lang="en-US" sz="1200" dirty="0">
                <a:solidFill>
                  <a:srgbClr val="630984"/>
                </a:solidFill>
                <a:latin typeface="+mj-lt"/>
              </a:rPr>
              <a:t>Salman Abdullah Abdulghani</a:t>
            </a:r>
          </a:p>
          <a:p>
            <a:pPr algn="ctr"/>
            <a:r>
              <a:rPr lang="en-US" sz="1200" i="1" dirty="0">
                <a:solidFill>
                  <a:srgbClr val="585858"/>
                </a:solidFill>
                <a:latin typeface="+mj-lt"/>
              </a:rPr>
              <a:t>Member</a:t>
            </a:r>
          </a:p>
        </p:txBody>
      </p:sp>
      <p:pic>
        <p:nvPicPr>
          <p:cNvPr id="29" name="Picture 28">
            <a:extLst>
              <a:ext uri="{FF2B5EF4-FFF2-40B4-BE49-F238E27FC236}">
                <a16:creationId xmlns:a16="http://schemas.microsoft.com/office/drawing/2014/main" id="{5BFD3320-8870-4958-9E61-3100A82A440E}"/>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3188623" y="4535232"/>
            <a:ext cx="973681" cy="944008"/>
          </a:xfrm>
          <a:prstGeom prst="rect">
            <a:avLst/>
          </a:prstGeom>
        </p:spPr>
      </p:pic>
      <p:sp>
        <p:nvSpPr>
          <p:cNvPr id="31" name="Rectangle 30">
            <a:extLst>
              <a:ext uri="{FF2B5EF4-FFF2-40B4-BE49-F238E27FC236}">
                <a16:creationId xmlns:a16="http://schemas.microsoft.com/office/drawing/2014/main" id="{195F82FB-BBCE-4EC0-87AC-D1BB23CC1C0A}"/>
              </a:ext>
            </a:extLst>
          </p:cNvPr>
          <p:cNvSpPr/>
          <p:nvPr/>
        </p:nvSpPr>
        <p:spPr>
          <a:xfrm>
            <a:off x="4312271" y="5632239"/>
            <a:ext cx="1762705" cy="830997"/>
          </a:xfrm>
          <a:prstGeom prst="rect">
            <a:avLst/>
          </a:prstGeom>
        </p:spPr>
        <p:txBody>
          <a:bodyPr>
            <a:spAutoFit/>
          </a:bodyPr>
          <a:lstStyle/>
          <a:p>
            <a:pPr algn="ctr"/>
            <a:r>
              <a:rPr lang="en-US" sz="1200" dirty="0">
                <a:solidFill>
                  <a:srgbClr val="630984"/>
                </a:solidFill>
                <a:latin typeface="+mj-lt"/>
              </a:rPr>
              <a:t>Sheikh Abdulrahman bin Saud bin Fahd bin Jassim Al Thani</a:t>
            </a:r>
          </a:p>
          <a:p>
            <a:pPr algn="ctr"/>
            <a:r>
              <a:rPr lang="en-US" sz="1200" i="1" dirty="0">
                <a:solidFill>
                  <a:srgbClr val="585858"/>
                </a:solidFill>
                <a:latin typeface="+mj-lt"/>
              </a:rPr>
              <a:t>Member</a:t>
            </a:r>
          </a:p>
        </p:txBody>
      </p:sp>
      <p:pic>
        <p:nvPicPr>
          <p:cNvPr id="32" name="Picture 31">
            <a:extLst>
              <a:ext uri="{FF2B5EF4-FFF2-40B4-BE49-F238E27FC236}">
                <a16:creationId xmlns:a16="http://schemas.microsoft.com/office/drawing/2014/main" id="{223484E1-5ADA-4FFA-B2ED-06597AEE875C}"/>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843767" y="4478248"/>
            <a:ext cx="922057" cy="943556"/>
          </a:xfrm>
          <a:prstGeom prst="rect">
            <a:avLst/>
          </a:prstGeom>
        </p:spPr>
      </p:pic>
      <p:sp>
        <p:nvSpPr>
          <p:cNvPr id="34" name="Rectangle 33">
            <a:extLst>
              <a:ext uri="{FF2B5EF4-FFF2-40B4-BE49-F238E27FC236}">
                <a16:creationId xmlns:a16="http://schemas.microsoft.com/office/drawing/2014/main" id="{16DB5970-BB15-45E9-9833-A136CECC4DDA}"/>
              </a:ext>
            </a:extLst>
          </p:cNvPr>
          <p:cNvSpPr/>
          <p:nvPr/>
        </p:nvSpPr>
        <p:spPr>
          <a:xfrm>
            <a:off x="5994619" y="5659190"/>
            <a:ext cx="1602459" cy="646331"/>
          </a:xfrm>
          <a:prstGeom prst="rect">
            <a:avLst/>
          </a:prstGeom>
        </p:spPr>
        <p:txBody>
          <a:bodyPr>
            <a:spAutoFit/>
          </a:bodyPr>
          <a:lstStyle/>
          <a:p>
            <a:pPr algn="ctr"/>
            <a:r>
              <a:rPr lang="it-IT" sz="1200" dirty="0">
                <a:solidFill>
                  <a:srgbClr val="630984"/>
                </a:solidFill>
                <a:latin typeface="+mj-lt"/>
              </a:rPr>
              <a:t>Hitmi Ali Khalifa Al-Hitmi</a:t>
            </a:r>
          </a:p>
          <a:p>
            <a:pPr algn="ctr"/>
            <a:r>
              <a:rPr lang="it-IT" sz="1200" i="1" dirty="0">
                <a:solidFill>
                  <a:srgbClr val="585858"/>
                </a:solidFill>
                <a:latin typeface="+mj-lt"/>
              </a:rPr>
              <a:t>Member</a:t>
            </a:r>
          </a:p>
        </p:txBody>
      </p:sp>
      <p:pic>
        <p:nvPicPr>
          <p:cNvPr id="35" name="Picture 34">
            <a:extLst>
              <a:ext uri="{FF2B5EF4-FFF2-40B4-BE49-F238E27FC236}">
                <a16:creationId xmlns:a16="http://schemas.microsoft.com/office/drawing/2014/main" id="{CF6B67C8-AE0F-45B6-83E0-E0C46BA6EC48}"/>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299538" y="4493015"/>
            <a:ext cx="992621" cy="943556"/>
          </a:xfrm>
          <a:prstGeom prst="rect">
            <a:avLst/>
          </a:prstGeom>
        </p:spPr>
      </p:pic>
      <p:sp>
        <p:nvSpPr>
          <p:cNvPr id="37" name="Rectangle 36">
            <a:extLst>
              <a:ext uri="{FF2B5EF4-FFF2-40B4-BE49-F238E27FC236}">
                <a16:creationId xmlns:a16="http://schemas.microsoft.com/office/drawing/2014/main" id="{1FA828EB-E277-4069-95AA-17538AD18A92}"/>
              </a:ext>
            </a:extLst>
          </p:cNvPr>
          <p:cNvSpPr/>
          <p:nvPr/>
        </p:nvSpPr>
        <p:spPr>
          <a:xfrm>
            <a:off x="304800" y="5653382"/>
            <a:ext cx="1602459" cy="646331"/>
          </a:xfrm>
          <a:prstGeom prst="rect">
            <a:avLst/>
          </a:prstGeom>
        </p:spPr>
        <p:txBody>
          <a:bodyPr>
            <a:spAutoFit/>
          </a:bodyPr>
          <a:lstStyle/>
          <a:p>
            <a:pPr algn="ctr"/>
            <a:r>
              <a:rPr lang="en-US" sz="1200" dirty="0">
                <a:solidFill>
                  <a:srgbClr val="630984"/>
                </a:solidFill>
                <a:latin typeface="+mj-lt"/>
              </a:rPr>
              <a:t>Dr. Mazen Jassim Jaidah</a:t>
            </a:r>
          </a:p>
          <a:p>
            <a:pPr algn="ctr"/>
            <a:r>
              <a:rPr lang="en-US" sz="1200" i="1" dirty="0">
                <a:solidFill>
                  <a:srgbClr val="585858"/>
                </a:solidFill>
                <a:latin typeface="+mj-lt"/>
              </a:rPr>
              <a:t>Member</a:t>
            </a:r>
          </a:p>
        </p:txBody>
      </p:sp>
      <p:pic>
        <p:nvPicPr>
          <p:cNvPr id="38" name="Picture 37">
            <a:extLst>
              <a:ext uri="{FF2B5EF4-FFF2-40B4-BE49-F238E27FC236}">
                <a16:creationId xmlns:a16="http://schemas.microsoft.com/office/drawing/2014/main" id="{FFF03880-1593-4AB8-8784-E2F120C4CD59}"/>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b="-382"/>
          <a:stretch/>
        </p:blipFill>
        <p:spPr>
          <a:xfrm>
            <a:off x="619500" y="4504320"/>
            <a:ext cx="973682" cy="944008"/>
          </a:xfrm>
          <a:prstGeom prst="rect">
            <a:avLst/>
          </a:prstGeom>
        </p:spPr>
      </p:pic>
      <p:sp>
        <p:nvSpPr>
          <p:cNvPr id="40" name="Rectangle 39">
            <a:extLst>
              <a:ext uri="{FF2B5EF4-FFF2-40B4-BE49-F238E27FC236}">
                <a16:creationId xmlns:a16="http://schemas.microsoft.com/office/drawing/2014/main" id="{3FD92E1B-D3A1-41DE-8CF7-6A8CA8B0A529}"/>
              </a:ext>
            </a:extLst>
          </p:cNvPr>
          <p:cNvSpPr/>
          <p:nvPr/>
        </p:nvSpPr>
        <p:spPr>
          <a:xfrm>
            <a:off x="5914496" y="3597574"/>
            <a:ext cx="1762705" cy="646331"/>
          </a:xfrm>
          <a:prstGeom prst="rect">
            <a:avLst/>
          </a:prstGeom>
        </p:spPr>
        <p:txBody>
          <a:bodyPr>
            <a:spAutoFit/>
          </a:bodyPr>
          <a:lstStyle/>
          <a:p>
            <a:pPr algn="ctr"/>
            <a:r>
              <a:rPr lang="en-US" sz="1200" dirty="0">
                <a:solidFill>
                  <a:srgbClr val="630984"/>
                </a:solidFill>
                <a:latin typeface="+mj-lt"/>
              </a:rPr>
              <a:t>Sulaiman Haidar Sulaiman</a:t>
            </a:r>
          </a:p>
          <a:p>
            <a:pPr algn="ctr"/>
            <a:r>
              <a:rPr lang="en-US" sz="1200" i="1" dirty="0">
                <a:solidFill>
                  <a:srgbClr val="585858"/>
                </a:solidFill>
                <a:latin typeface="+mj-lt"/>
              </a:rPr>
              <a:t>Member</a:t>
            </a:r>
          </a:p>
        </p:txBody>
      </p:sp>
      <p:pic>
        <p:nvPicPr>
          <p:cNvPr id="41" name="Picture 40">
            <a:extLst>
              <a:ext uri="{FF2B5EF4-FFF2-40B4-BE49-F238E27FC236}">
                <a16:creationId xmlns:a16="http://schemas.microsoft.com/office/drawing/2014/main" id="{61E57858-46AE-495E-AFC7-C8BF12848855}"/>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b="-2992"/>
          <a:stretch/>
        </p:blipFill>
        <p:spPr>
          <a:xfrm>
            <a:off x="6334758" y="2429774"/>
            <a:ext cx="929242" cy="936575"/>
          </a:xfrm>
          <a:prstGeom prst="rect">
            <a:avLst/>
          </a:prstGeom>
        </p:spPr>
      </p:pic>
      <p:sp>
        <p:nvSpPr>
          <p:cNvPr id="43" name="Rectangle 42">
            <a:extLst>
              <a:ext uri="{FF2B5EF4-FFF2-40B4-BE49-F238E27FC236}">
                <a16:creationId xmlns:a16="http://schemas.microsoft.com/office/drawing/2014/main" id="{D9F9E27B-5938-4764-A4C7-88FDA896AED9}"/>
              </a:ext>
            </a:extLst>
          </p:cNvPr>
          <p:cNvSpPr/>
          <p:nvPr/>
        </p:nvSpPr>
        <p:spPr>
          <a:xfrm>
            <a:off x="4547464" y="1284542"/>
            <a:ext cx="2969945" cy="738664"/>
          </a:xfrm>
          <a:prstGeom prst="rect">
            <a:avLst/>
          </a:prstGeom>
        </p:spPr>
        <p:txBody>
          <a:bodyPr wrap="square">
            <a:spAutoFit/>
          </a:bodyPr>
          <a:lstStyle/>
          <a:p>
            <a:r>
              <a:rPr lang="en-US" sz="1400" dirty="0">
                <a:solidFill>
                  <a:srgbClr val="630984"/>
                </a:solidFill>
                <a:latin typeface="+mj-lt"/>
              </a:rPr>
              <a:t>Sheikh Jassim bin Hamad bin Jassim Al-Thani</a:t>
            </a:r>
          </a:p>
          <a:p>
            <a:r>
              <a:rPr lang="en-US" sz="1400" i="1" dirty="0">
                <a:solidFill>
                  <a:srgbClr val="585858"/>
                </a:solidFill>
                <a:latin typeface="+mj-lt"/>
              </a:rPr>
              <a:t>Chairman</a:t>
            </a:r>
          </a:p>
        </p:txBody>
      </p:sp>
      <p:pic>
        <p:nvPicPr>
          <p:cNvPr id="44" name="Picture 43">
            <a:extLst>
              <a:ext uri="{FF2B5EF4-FFF2-40B4-BE49-F238E27FC236}">
                <a16:creationId xmlns:a16="http://schemas.microsoft.com/office/drawing/2014/main" id="{D4768B19-6973-4B4E-AA8D-4E4802BAC10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134257" y="917627"/>
            <a:ext cx="1161001" cy="1151905"/>
          </a:xfrm>
          <a:prstGeom prst="rect">
            <a:avLst/>
          </a:prstGeom>
        </p:spPr>
      </p:pic>
      <p:sp>
        <p:nvSpPr>
          <p:cNvPr id="4" name="Rectangle 3">
            <a:extLst>
              <a:ext uri="{FF2B5EF4-FFF2-40B4-BE49-F238E27FC236}">
                <a16:creationId xmlns:a16="http://schemas.microsoft.com/office/drawing/2014/main" id="{DE08EF24-B07C-4962-BB5F-6E9BA8EFD0FB}"/>
              </a:ext>
            </a:extLst>
          </p:cNvPr>
          <p:cNvSpPr/>
          <p:nvPr/>
        </p:nvSpPr>
        <p:spPr>
          <a:xfrm>
            <a:off x="7777669" y="1115220"/>
            <a:ext cx="4205539" cy="490458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dirty="0">
                <a:solidFill>
                  <a:srgbClr val="000000"/>
                </a:solidFill>
              </a:rPr>
              <a:t>Our Board Members hold coveted position in the Qatar Government and across the biggest organizations in Qatar:</a:t>
            </a:r>
          </a:p>
          <a:p>
            <a:endParaRPr lang="en-US" sz="1200" dirty="0">
              <a:solidFill>
                <a:srgbClr val="000000"/>
              </a:solidFill>
            </a:endParaRPr>
          </a:p>
          <a:p>
            <a:pPr marL="228600" indent="-228600">
              <a:spcAft>
                <a:spcPts val="600"/>
              </a:spcAft>
              <a:buFont typeface="+mj-lt"/>
              <a:buAutoNum type="arabicPeriod"/>
            </a:pPr>
            <a:r>
              <a:rPr lang="en-US" sz="1200" b="1" dirty="0">
                <a:solidFill>
                  <a:schemeClr val="tx1"/>
                </a:solidFill>
              </a:rPr>
              <a:t>Chairman of QIB</a:t>
            </a:r>
            <a:r>
              <a:rPr lang="en-US" sz="1200" dirty="0">
                <a:solidFill>
                  <a:schemeClr val="tx1"/>
                </a:solidFill>
              </a:rPr>
              <a:t> and a Board member in </a:t>
            </a:r>
            <a:r>
              <a:rPr lang="en-US" sz="1200" b="1" dirty="0">
                <a:solidFill>
                  <a:schemeClr val="tx1"/>
                </a:solidFill>
              </a:rPr>
              <a:t>Qatar Insurance Company</a:t>
            </a:r>
          </a:p>
          <a:p>
            <a:pPr marL="228600" indent="-228600">
              <a:spcAft>
                <a:spcPts val="600"/>
              </a:spcAft>
              <a:buFont typeface="+mj-lt"/>
              <a:buAutoNum type="arabicPeriod"/>
            </a:pPr>
            <a:r>
              <a:rPr lang="en-US" sz="1200" b="1" dirty="0">
                <a:solidFill>
                  <a:schemeClr val="tx1"/>
                </a:solidFill>
              </a:rPr>
              <a:t>Minister of Commerce and Industry, CEO of QNB </a:t>
            </a:r>
            <a:r>
              <a:rPr lang="en-US" sz="1200" dirty="0">
                <a:solidFill>
                  <a:schemeClr val="tx1"/>
                </a:solidFill>
              </a:rPr>
              <a:t>Group, the Vice-Chairman of Qatar Exchange’s Board Of Directors CEO</a:t>
            </a:r>
          </a:p>
          <a:p>
            <a:pPr marL="228600" indent="-228600">
              <a:spcAft>
                <a:spcPts val="600"/>
              </a:spcAft>
              <a:buFont typeface="+mj-lt"/>
              <a:buAutoNum type="arabicPeriod"/>
            </a:pPr>
            <a:r>
              <a:rPr lang="en-US" sz="1200" b="1" dirty="0">
                <a:solidFill>
                  <a:schemeClr val="tx1"/>
                </a:solidFill>
              </a:rPr>
              <a:t>CEO of Qatar Gas</a:t>
            </a:r>
            <a:r>
              <a:rPr lang="en-US" sz="1200" dirty="0">
                <a:solidFill>
                  <a:schemeClr val="tx1"/>
                </a:solidFill>
              </a:rPr>
              <a:t>, Chairman of Qatar </a:t>
            </a:r>
            <a:r>
              <a:rPr lang="en-US" sz="1200" dirty="0" err="1">
                <a:solidFill>
                  <a:schemeClr val="tx1"/>
                </a:solidFill>
              </a:rPr>
              <a:t>Diar</a:t>
            </a:r>
            <a:r>
              <a:rPr lang="en-US" sz="1200" dirty="0">
                <a:solidFill>
                  <a:schemeClr val="tx1"/>
                </a:solidFill>
              </a:rPr>
              <a:t> Company, and a Board member at Gulf International Company</a:t>
            </a:r>
          </a:p>
          <a:p>
            <a:pPr marL="228600" indent="-228600">
              <a:spcAft>
                <a:spcPts val="600"/>
              </a:spcAft>
              <a:buFont typeface="+mj-lt"/>
              <a:buAutoNum type="arabicPeriod"/>
            </a:pPr>
            <a:r>
              <a:rPr lang="en-US" sz="1200" b="1" dirty="0">
                <a:solidFill>
                  <a:schemeClr val="tx1"/>
                </a:solidFill>
              </a:rPr>
              <a:t>Minister of State in the Qatari Government</a:t>
            </a:r>
            <a:r>
              <a:rPr lang="en-US" sz="1200" dirty="0">
                <a:solidFill>
                  <a:schemeClr val="tx1"/>
                </a:solidFill>
              </a:rPr>
              <a:t>, Board member of Qatar National Bank and Qatar Insurance Company, Previous Chief of the </a:t>
            </a:r>
            <a:r>
              <a:rPr lang="en-US" sz="1200" dirty="0" err="1">
                <a:solidFill>
                  <a:schemeClr val="tx1"/>
                </a:solidFill>
              </a:rPr>
              <a:t>Emiri</a:t>
            </a:r>
            <a:r>
              <a:rPr lang="en-US" sz="1200" dirty="0">
                <a:solidFill>
                  <a:schemeClr val="tx1"/>
                </a:solidFill>
              </a:rPr>
              <a:t> </a:t>
            </a:r>
            <a:r>
              <a:rPr lang="en-US" sz="1200" dirty="0" err="1">
                <a:solidFill>
                  <a:schemeClr val="tx1"/>
                </a:solidFill>
              </a:rPr>
              <a:t>Diwan</a:t>
            </a:r>
            <a:endParaRPr lang="en-US" sz="1200" dirty="0">
              <a:solidFill>
                <a:schemeClr val="tx1"/>
              </a:solidFill>
            </a:endParaRPr>
          </a:p>
          <a:p>
            <a:pPr marL="228600" indent="-228600">
              <a:spcAft>
                <a:spcPts val="600"/>
              </a:spcAft>
              <a:buFont typeface="+mj-lt"/>
              <a:buAutoNum type="arabicPeriod"/>
            </a:pPr>
            <a:r>
              <a:rPr lang="en-US" sz="1200" b="1" dirty="0">
                <a:solidFill>
                  <a:schemeClr val="tx1"/>
                </a:solidFill>
              </a:rPr>
              <a:t>President of Ali Bin Ali Establishment</a:t>
            </a:r>
            <a:r>
              <a:rPr lang="en-US" sz="1200" dirty="0">
                <a:solidFill>
                  <a:schemeClr val="tx1"/>
                </a:solidFill>
              </a:rPr>
              <a:t>, a Board member in Doha Insurance, and Board member in QWEC</a:t>
            </a:r>
          </a:p>
          <a:p>
            <a:pPr marL="228600" indent="-228600">
              <a:spcAft>
                <a:spcPts val="600"/>
              </a:spcAft>
              <a:buFont typeface="+mj-lt"/>
              <a:buAutoNum type="arabicPeriod"/>
            </a:pPr>
            <a:r>
              <a:rPr lang="en-US" sz="1200" dirty="0">
                <a:solidFill>
                  <a:schemeClr val="tx1"/>
                </a:solidFill>
              </a:rPr>
              <a:t>Board member in </a:t>
            </a:r>
            <a:r>
              <a:rPr lang="en-US" sz="1200" b="1" dirty="0">
                <a:solidFill>
                  <a:schemeClr val="tx1"/>
                </a:solidFill>
              </a:rPr>
              <a:t>Qatar Manufacturing Industries Company</a:t>
            </a:r>
          </a:p>
          <a:p>
            <a:pPr marL="228600" indent="-228600">
              <a:spcAft>
                <a:spcPts val="600"/>
              </a:spcAft>
              <a:buFont typeface="+mj-lt"/>
              <a:buAutoNum type="arabicPeriod"/>
            </a:pPr>
            <a:r>
              <a:rPr lang="en-US" sz="1200" b="1" dirty="0">
                <a:solidFill>
                  <a:schemeClr val="tx1"/>
                </a:solidFill>
              </a:rPr>
              <a:t>Vice-Chair &amp; MD Mohamed Hamad Al-Mana Group</a:t>
            </a:r>
            <a:r>
              <a:rPr lang="en-US" sz="1200" dirty="0">
                <a:solidFill>
                  <a:schemeClr val="tx1"/>
                </a:solidFill>
              </a:rPr>
              <a:t>, Board member of Doha Bank, and Qatar Insurance &amp; Reinsurance Company</a:t>
            </a:r>
          </a:p>
          <a:p>
            <a:pPr marL="228600" indent="-228600">
              <a:spcAft>
                <a:spcPts val="600"/>
              </a:spcAft>
              <a:buFont typeface="+mj-lt"/>
              <a:buAutoNum type="arabicPeriod"/>
            </a:pPr>
            <a:r>
              <a:rPr lang="en-US" sz="1200" b="1" dirty="0">
                <a:solidFill>
                  <a:schemeClr val="tx1"/>
                </a:solidFill>
              </a:rPr>
              <a:t>President of the Council of Trustees of </a:t>
            </a:r>
            <a:r>
              <a:rPr lang="en-US" sz="1200" b="1" dirty="0" err="1">
                <a:solidFill>
                  <a:schemeClr val="tx1"/>
                </a:solidFill>
              </a:rPr>
              <a:t>Hadara</a:t>
            </a:r>
            <a:r>
              <a:rPr lang="en-US" sz="1200" dirty="0">
                <a:solidFill>
                  <a:schemeClr val="tx1"/>
                </a:solidFill>
              </a:rPr>
              <a:t>, Board of the Qatar Water and Electricity Company.</a:t>
            </a:r>
          </a:p>
          <a:p>
            <a:pPr marL="228600" indent="-228600">
              <a:spcAft>
                <a:spcPts val="600"/>
              </a:spcAft>
              <a:buFont typeface="+mj-lt"/>
              <a:buAutoNum type="arabicPeriod"/>
            </a:pPr>
            <a:r>
              <a:rPr lang="en-US" sz="1200" b="1" dirty="0">
                <a:solidFill>
                  <a:schemeClr val="tx1"/>
                </a:solidFill>
              </a:rPr>
              <a:t>Member of Board of Directors at Ali Bin Khalifa Al Hitmi</a:t>
            </a:r>
            <a:endParaRPr lang="en-US" sz="1200" dirty="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9ED655D3-9A0D-4CDA-A5A4-C28AABAA9D08}"/>
              </a:ext>
            </a:extLst>
          </p:cNvPr>
          <p:cNvGraphicFramePr>
            <a:graphicFrameLocks noChangeAspect="1"/>
          </p:cNvGraphicFramePr>
          <p:nvPr>
            <p:custDataLst>
              <p:tags r:id="rId2"/>
            </p:custDataLst>
            <p:extLst>
              <p:ext uri="{D42A27DB-BD31-4B8C-83A1-F6EECF244321}">
                <p14:modId xmlns:p14="http://schemas.microsoft.com/office/powerpoint/2010/main" val="10863157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5" name="think-cell Slide" r:id="rId6" imgW="421" imgH="420" progId="TCLayout.ActiveDocument.1">
                  <p:embed/>
                </p:oleObj>
              </mc:Choice>
              <mc:Fallback>
                <p:oleObj name="think-cell Slide" r:id="rId6" imgW="421" imgH="420" progId="TCLayout.ActiveDocument.1">
                  <p:embed/>
                  <p:pic>
                    <p:nvPicPr>
                      <p:cNvPr id="13" name="Object 12" hidden="1">
                        <a:extLst>
                          <a:ext uri="{FF2B5EF4-FFF2-40B4-BE49-F238E27FC236}">
                            <a16:creationId xmlns:a16="http://schemas.microsoft.com/office/drawing/2014/main" id="{9ED655D3-9A0D-4CDA-A5A4-C28AABAA9D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79009641-D482-4D15-ADAE-B4D6511C8EE2}"/>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800" b="1" dirty="0" err="1">
              <a:solidFill>
                <a:srgbClr val="000000"/>
              </a:solidFill>
              <a:latin typeface="Calibri" panose="020F0502020204030204" pitchFamily="34" charset="0"/>
              <a:cs typeface="Arial" panose="020B0604020202020204" pitchFamily="34" charset="0"/>
              <a:sym typeface="Calibri" panose="020F0502020204030204" pitchFamily="34" charset="0"/>
            </a:endParaRPr>
          </a:p>
        </p:txBody>
      </p:sp>
      <p:sp>
        <p:nvSpPr>
          <p:cNvPr id="21505" name="Title 4"/>
          <p:cNvSpPr>
            <a:spLocks noGrp="1"/>
          </p:cNvSpPr>
          <p:nvPr>
            <p:ph type="title"/>
          </p:nvPr>
        </p:nvSpPr>
        <p:spPr/>
        <p:txBody>
          <a:bodyPr/>
          <a:lstStyle/>
          <a:p>
            <a:r>
              <a:rPr lang="en-US" sz="2800" dirty="0">
                <a:latin typeface="Calibri" charset="0"/>
                <a:ea typeface="ヒラギノ角ゴ Pro W3" charset="0"/>
              </a:rPr>
              <a:t>Leadership Team</a:t>
            </a:r>
          </a:p>
        </p:txBody>
      </p:sp>
      <p:sp>
        <p:nvSpPr>
          <p:cNvPr id="21510" name="Slide Number Placeholder 9"/>
          <p:cNvSpPr>
            <a:spLocks noGrp="1"/>
          </p:cNvSpPr>
          <p:nvPr>
            <p:ph type="sldNum" sz="quarter" idx="12"/>
          </p:nvPr>
        </p:nvSpPr>
        <p:spPr bwMode="auto">
          <a:xfrm>
            <a:off x="8806163" y="6328641"/>
            <a:ext cx="28448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188DAF2F-6C17-104B-A451-376F1E2E27EE}" type="slidenum">
              <a:rPr lang="en-US" sz="1200">
                <a:solidFill>
                  <a:srgbClr val="5C068C"/>
                </a:solidFill>
                <a:latin typeface="Calibri" charset="0"/>
                <a:cs typeface="Tahoma" charset="0"/>
              </a:rPr>
              <a:pPr eaLnBrk="1" hangingPunct="1"/>
              <a:t>16</a:t>
            </a:fld>
            <a:endParaRPr lang="en-US" sz="1200" dirty="0">
              <a:solidFill>
                <a:srgbClr val="5C068C"/>
              </a:solidFill>
              <a:latin typeface="Calibri" charset="0"/>
              <a:cs typeface="Tahoma" charset="0"/>
            </a:endParaRPr>
          </a:p>
        </p:txBody>
      </p:sp>
      <p:sp>
        <p:nvSpPr>
          <p:cNvPr id="61" name="Rectangle 60">
            <a:extLst>
              <a:ext uri="{FF2B5EF4-FFF2-40B4-BE49-F238E27FC236}">
                <a16:creationId xmlns:a16="http://schemas.microsoft.com/office/drawing/2014/main" id="{3B52881B-3B9D-4B15-87FB-A28DF49FF1CA}"/>
              </a:ext>
            </a:extLst>
          </p:cNvPr>
          <p:cNvSpPr/>
          <p:nvPr/>
        </p:nvSpPr>
        <p:spPr>
          <a:xfrm>
            <a:off x="6778353" y="1778161"/>
            <a:ext cx="2114113" cy="738664"/>
          </a:xfrm>
          <a:prstGeom prst="rect">
            <a:avLst/>
          </a:prstGeom>
        </p:spPr>
        <p:txBody>
          <a:bodyPr wrap="square">
            <a:spAutoFit/>
          </a:bodyPr>
          <a:lstStyle/>
          <a:p>
            <a:r>
              <a:rPr lang="en-US" sz="1400" dirty="0">
                <a:solidFill>
                  <a:srgbClr val="630984"/>
                </a:solidFill>
                <a:latin typeface="+mj-lt"/>
              </a:rPr>
              <a:t>Abdulrahman Essa Al Mannai</a:t>
            </a:r>
          </a:p>
          <a:p>
            <a:r>
              <a:rPr lang="it-IT" sz="1400" i="1" dirty="0">
                <a:solidFill>
                  <a:srgbClr val="585858"/>
                </a:solidFill>
                <a:latin typeface="+mj-lt"/>
              </a:rPr>
              <a:t>President &amp; CEO - Milaha</a:t>
            </a:r>
          </a:p>
        </p:txBody>
      </p:sp>
      <p:pic>
        <p:nvPicPr>
          <p:cNvPr id="63" name="Picture 62" descr="A person sitting on a table&#10;&#10;Description generated with very high confidence">
            <a:extLst>
              <a:ext uri="{FF2B5EF4-FFF2-40B4-BE49-F238E27FC236}">
                <a16:creationId xmlns:a16="http://schemas.microsoft.com/office/drawing/2014/main" id="{CA54F8D6-EC51-44F4-A78B-14942DDCCB9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490813" y="1457834"/>
            <a:ext cx="1205788" cy="1437581"/>
          </a:xfrm>
          <a:prstGeom prst="rect">
            <a:avLst/>
          </a:prstGeom>
        </p:spPr>
      </p:pic>
      <p:grpSp>
        <p:nvGrpSpPr>
          <p:cNvPr id="31" name="Group 30">
            <a:extLst>
              <a:ext uri="{FF2B5EF4-FFF2-40B4-BE49-F238E27FC236}">
                <a16:creationId xmlns:a16="http://schemas.microsoft.com/office/drawing/2014/main" id="{2303538F-F1CA-468A-8AEF-EE7DF5586647}"/>
              </a:ext>
            </a:extLst>
          </p:cNvPr>
          <p:cNvGrpSpPr/>
          <p:nvPr/>
        </p:nvGrpSpPr>
        <p:grpSpPr>
          <a:xfrm>
            <a:off x="5938682" y="3093919"/>
            <a:ext cx="1808828" cy="1859081"/>
            <a:chOff x="2859143" y="2244885"/>
            <a:chExt cx="1808828" cy="1859081"/>
          </a:xfrm>
        </p:grpSpPr>
        <p:pic>
          <p:nvPicPr>
            <p:cNvPr id="32" name="Picture 14" descr="null">
              <a:extLst>
                <a:ext uri="{FF2B5EF4-FFF2-40B4-BE49-F238E27FC236}">
                  <a16:creationId xmlns:a16="http://schemas.microsoft.com/office/drawing/2014/main" id="{2DEA1D6B-C46A-4B74-A48A-82F200CA928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218779" y="2244885"/>
              <a:ext cx="1089557" cy="1089557"/>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D1E925C6-C3C2-4EB6-93C9-354CA844118A}"/>
                </a:ext>
              </a:extLst>
            </p:cNvPr>
            <p:cNvSpPr/>
            <p:nvPr/>
          </p:nvSpPr>
          <p:spPr>
            <a:xfrm>
              <a:off x="2859143" y="3365302"/>
              <a:ext cx="1808828" cy="738664"/>
            </a:xfrm>
            <a:prstGeom prst="rect">
              <a:avLst/>
            </a:prstGeom>
          </p:spPr>
          <p:txBody>
            <a:bodyPr wrap="square">
              <a:spAutoFit/>
            </a:bodyPr>
            <a:lstStyle/>
            <a:p>
              <a:pPr algn="ctr"/>
              <a:r>
                <a:rPr lang="en-US" sz="1400" dirty="0">
                  <a:solidFill>
                    <a:srgbClr val="630984"/>
                  </a:solidFill>
                  <a:latin typeface="+mj-lt"/>
                </a:rPr>
                <a:t>Akram Bashir Iswaisi</a:t>
              </a:r>
            </a:p>
            <a:p>
              <a:pPr algn="ctr"/>
              <a:r>
                <a:rPr lang="en-US" sz="1400" i="1" dirty="0">
                  <a:solidFill>
                    <a:srgbClr val="585858"/>
                  </a:solidFill>
                  <a:latin typeface="+mj-lt"/>
                </a:rPr>
                <a:t>EVP Finance &amp; Investment</a:t>
              </a:r>
            </a:p>
          </p:txBody>
        </p:sp>
      </p:grpSp>
      <p:grpSp>
        <p:nvGrpSpPr>
          <p:cNvPr id="34" name="Group 33">
            <a:extLst>
              <a:ext uri="{FF2B5EF4-FFF2-40B4-BE49-F238E27FC236}">
                <a16:creationId xmlns:a16="http://schemas.microsoft.com/office/drawing/2014/main" id="{FB7A9180-F372-48D6-AFB8-1F14A98195BF}"/>
              </a:ext>
            </a:extLst>
          </p:cNvPr>
          <p:cNvGrpSpPr/>
          <p:nvPr/>
        </p:nvGrpSpPr>
        <p:grpSpPr>
          <a:xfrm>
            <a:off x="9820338" y="3079670"/>
            <a:ext cx="1906436" cy="1650822"/>
            <a:chOff x="5121041" y="2244885"/>
            <a:chExt cx="1906436" cy="1650822"/>
          </a:xfrm>
        </p:grpSpPr>
        <p:pic>
          <p:nvPicPr>
            <p:cNvPr id="35" name="Picture 16" descr="null">
              <a:extLst>
                <a:ext uri="{FF2B5EF4-FFF2-40B4-BE49-F238E27FC236}">
                  <a16:creationId xmlns:a16="http://schemas.microsoft.com/office/drawing/2014/main" id="{61334692-EDAA-4375-9CEF-BEC35B0EB34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06926" y="2244885"/>
              <a:ext cx="1134666" cy="1134666"/>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31B6478A-7BA2-4FCD-925D-84F476B64975}"/>
                </a:ext>
              </a:extLst>
            </p:cNvPr>
            <p:cNvSpPr/>
            <p:nvPr/>
          </p:nvSpPr>
          <p:spPr>
            <a:xfrm>
              <a:off x="5121041" y="3372487"/>
              <a:ext cx="1906436" cy="523220"/>
            </a:xfrm>
            <a:prstGeom prst="rect">
              <a:avLst/>
            </a:prstGeom>
          </p:spPr>
          <p:txBody>
            <a:bodyPr wrap="square">
              <a:spAutoFit/>
            </a:bodyPr>
            <a:lstStyle/>
            <a:p>
              <a:pPr algn="ctr"/>
              <a:r>
                <a:rPr lang="en-US" sz="1400" dirty="0">
                  <a:solidFill>
                    <a:srgbClr val="630984"/>
                  </a:solidFill>
                  <a:latin typeface="+mj-lt"/>
                </a:rPr>
                <a:t>Saleh Abdulla Haroun</a:t>
              </a:r>
            </a:p>
            <a:p>
              <a:pPr algn="ctr"/>
              <a:r>
                <a:rPr lang="en-US" sz="1400" i="1" dirty="0">
                  <a:solidFill>
                    <a:srgbClr val="585858"/>
                  </a:solidFill>
                  <a:latin typeface="+mj-lt"/>
                </a:rPr>
                <a:t>SVP Support Services</a:t>
              </a:r>
            </a:p>
          </p:txBody>
        </p:sp>
      </p:grpSp>
      <p:grpSp>
        <p:nvGrpSpPr>
          <p:cNvPr id="37" name="Group 36">
            <a:extLst>
              <a:ext uri="{FF2B5EF4-FFF2-40B4-BE49-F238E27FC236}">
                <a16:creationId xmlns:a16="http://schemas.microsoft.com/office/drawing/2014/main" id="{8F108C56-BC9F-4BCC-9FC5-9102EAFA2E55}"/>
              </a:ext>
            </a:extLst>
          </p:cNvPr>
          <p:cNvGrpSpPr/>
          <p:nvPr/>
        </p:nvGrpSpPr>
        <p:grpSpPr>
          <a:xfrm>
            <a:off x="8008754" y="3077826"/>
            <a:ext cx="1670340" cy="1860924"/>
            <a:chOff x="7562766" y="2244885"/>
            <a:chExt cx="1670340" cy="1860924"/>
          </a:xfrm>
        </p:grpSpPr>
        <p:pic>
          <p:nvPicPr>
            <p:cNvPr id="38" name="Picture 18" descr="null">
              <a:extLst>
                <a:ext uri="{FF2B5EF4-FFF2-40B4-BE49-F238E27FC236}">
                  <a16:creationId xmlns:a16="http://schemas.microsoft.com/office/drawing/2014/main" id="{81948F16-F450-4A15-B76C-BA3574444C6A}"/>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858580" y="2244885"/>
              <a:ext cx="1101138" cy="1101138"/>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5AA3796F-EF3C-457F-B010-AFBA7B7E3C22}"/>
                </a:ext>
              </a:extLst>
            </p:cNvPr>
            <p:cNvSpPr/>
            <p:nvPr/>
          </p:nvSpPr>
          <p:spPr>
            <a:xfrm>
              <a:off x="7562766" y="3367145"/>
              <a:ext cx="1670340" cy="738664"/>
            </a:xfrm>
            <a:prstGeom prst="rect">
              <a:avLst/>
            </a:prstGeom>
          </p:spPr>
          <p:txBody>
            <a:bodyPr wrap="square">
              <a:spAutoFit/>
            </a:bodyPr>
            <a:lstStyle/>
            <a:p>
              <a:pPr algn="ctr"/>
              <a:r>
                <a:rPr lang="en-US" sz="1400" dirty="0">
                  <a:solidFill>
                    <a:srgbClr val="630984"/>
                  </a:solidFill>
                  <a:latin typeface="+mj-lt"/>
                </a:rPr>
                <a:t>Gautam Bellur</a:t>
              </a:r>
            </a:p>
            <a:p>
              <a:pPr algn="ctr"/>
              <a:r>
                <a:rPr lang="en-US" sz="1400" i="1" dirty="0">
                  <a:solidFill>
                    <a:srgbClr val="585858"/>
                  </a:solidFill>
                  <a:latin typeface="+mj-lt"/>
                </a:rPr>
                <a:t>SVP Corporate Development</a:t>
              </a:r>
            </a:p>
          </p:txBody>
        </p:sp>
      </p:grpSp>
      <p:grpSp>
        <p:nvGrpSpPr>
          <p:cNvPr id="43" name="Group 42">
            <a:extLst>
              <a:ext uri="{FF2B5EF4-FFF2-40B4-BE49-F238E27FC236}">
                <a16:creationId xmlns:a16="http://schemas.microsoft.com/office/drawing/2014/main" id="{E6D295F2-B8FA-42B3-A3B4-B5113F429279}"/>
              </a:ext>
            </a:extLst>
          </p:cNvPr>
          <p:cNvGrpSpPr/>
          <p:nvPr/>
        </p:nvGrpSpPr>
        <p:grpSpPr>
          <a:xfrm>
            <a:off x="4164439" y="3079670"/>
            <a:ext cx="1510244" cy="1859080"/>
            <a:chOff x="658779" y="2244885"/>
            <a:chExt cx="1510244" cy="1859080"/>
          </a:xfrm>
        </p:grpSpPr>
        <p:pic>
          <p:nvPicPr>
            <p:cNvPr id="44" name="Picture 20" descr="null">
              <a:extLst>
                <a:ext uri="{FF2B5EF4-FFF2-40B4-BE49-F238E27FC236}">
                  <a16:creationId xmlns:a16="http://schemas.microsoft.com/office/drawing/2014/main" id="{78F18DA1-12B2-4BD2-BA16-7BD98B165BAE}"/>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69122" y="2244885"/>
              <a:ext cx="1089558" cy="1089558"/>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a:extLst>
                <a:ext uri="{FF2B5EF4-FFF2-40B4-BE49-F238E27FC236}">
                  <a16:creationId xmlns:a16="http://schemas.microsoft.com/office/drawing/2014/main" id="{2D46BF64-2087-4640-AB9C-27DD6D803C4F}"/>
                </a:ext>
              </a:extLst>
            </p:cNvPr>
            <p:cNvSpPr/>
            <p:nvPr/>
          </p:nvSpPr>
          <p:spPr>
            <a:xfrm>
              <a:off x="658779" y="3365301"/>
              <a:ext cx="1510244" cy="738664"/>
            </a:xfrm>
            <a:prstGeom prst="rect">
              <a:avLst/>
            </a:prstGeom>
          </p:spPr>
          <p:txBody>
            <a:bodyPr wrap="square">
              <a:spAutoFit/>
            </a:bodyPr>
            <a:lstStyle/>
            <a:p>
              <a:pPr algn="ctr"/>
              <a:r>
                <a:rPr lang="pt-BR" sz="1400" dirty="0">
                  <a:solidFill>
                    <a:srgbClr val="630984"/>
                  </a:solidFill>
                  <a:latin typeface="+mj-lt"/>
                </a:rPr>
                <a:t>Joseph Coutinho</a:t>
              </a:r>
            </a:p>
            <a:p>
              <a:pPr algn="ctr"/>
              <a:r>
                <a:rPr lang="pt-BR" sz="1400" i="1" dirty="0">
                  <a:solidFill>
                    <a:srgbClr val="585858"/>
                  </a:solidFill>
                  <a:latin typeface="+mj-lt"/>
                </a:rPr>
                <a:t>CEO Gas &amp; Petrochem</a:t>
              </a:r>
            </a:p>
          </p:txBody>
        </p:sp>
      </p:grpSp>
      <p:grpSp>
        <p:nvGrpSpPr>
          <p:cNvPr id="70" name="Group 69">
            <a:extLst>
              <a:ext uri="{FF2B5EF4-FFF2-40B4-BE49-F238E27FC236}">
                <a16:creationId xmlns:a16="http://schemas.microsoft.com/office/drawing/2014/main" id="{2FECE090-3147-4C31-8E19-6EDF46BB2AD9}"/>
              </a:ext>
            </a:extLst>
          </p:cNvPr>
          <p:cNvGrpSpPr/>
          <p:nvPr/>
        </p:nvGrpSpPr>
        <p:grpSpPr>
          <a:xfrm>
            <a:off x="2265876" y="3079670"/>
            <a:ext cx="1676400" cy="1645480"/>
            <a:chOff x="10005445" y="2244885"/>
            <a:chExt cx="1676400" cy="1645480"/>
          </a:xfrm>
        </p:grpSpPr>
        <p:sp>
          <p:nvSpPr>
            <p:cNvPr id="71" name="Rectangle 70">
              <a:extLst>
                <a:ext uri="{FF2B5EF4-FFF2-40B4-BE49-F238E27FC236}">
                  <a16:creationId xmlns:a16="http://schemas.microsoft.com/office/drawing/2014/main" id="{6FBD2D31-6E70-4D40-A201-DD596320AB23}"/>
                </a:ext>
              </a:extLst>
            </p:cNvPr>
            <p:cNvSpPr/>
            <p:nvPr/>
          </p:nvSpPr>
          <p:spPr>
            <a:xfrm>
              <a:off x="10005445" y="3367145"/>
              <a:ext cx="1676400" cy="523220"/>
            </a:xfrm>
            <a:prstGeom prst="rect">
              <a:avLst/>
            </a:prstGeom>
          </p:spPr>
          <p:txBody>
            <a:bodyPr wrap="square">
              <a:spAutoFit/>
            </a:bodyPr>
            <a:lstStyle/>
            <a:p>
              <a:pPr algn="ctr"/>
              <a:r>
                <a:rPr lang="en-US" sz="1400" dirty="0">
                  <a:solidFill>
                    <a:srgbClr val="630984"/>
                  </a:solidFill>
                  <a:latin typeface="+mj-lt"/>
                </a:rPr>
                <a:t>Mohammed Swidan</a:t>
              </a:r>
            </a:p>
            <a:p>
              <a:pPr algn="ctr"/>
              <a:r>
                <a:rPr lang="en-US" sz="1400" i="1" dirty="0">
                  <a:solidFill>
                    <a:srgbClr val="585858"/>
                  </a:solidFill>
                  <a:latin typeface="+mj-lt"/>
                </a:rPr>
                <a:t>CEO Offshore</a:t>
              </a:r>
            </a:p>
          </p:txBody>
        </p:sp>
        <p:pic>
          <p:nvPicPr>
            <p:cNvPr id="72" name="Picture 71">
              <a:extLst>
                <a:ext uri="{FF2B5EF4-FFF2-40B4-BE49-F238E27FC236}">
                  <a16:creationId xmlns:a16="http://schemas.microsoft.com/office/drawing/2014/main" id="{4B3DD21D-221D-458D-BD3E-0F648E8DBB6C}"/>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0252648" y="2244885"/>
              <a:ext cx="1181994" cy="1101138"/>
            </a:xfrm>
            <a:prstGeom prst="rect">
              <a:avLst/>
            </a:prstGeom>
          </p:spPr>
        </p:pic>
      </p:grpSp>
      <p:grpSp>
        <p:nvGrpSpPr>
          <p:cNvPr id="88" name="Group 87">
            <a:extLst>
              <a:ext uri="{FF2B5EF4-FFF2-40B4-BE49-F238E27FC236}">
                <a16:creationId xmlns:a16="http://schemas.microsoft.com/office/drawing/2014/main" id="{5887D280-629E-40E1-9B4B-21A9FF0A8613}"/>
              </a:ext>
            </a:extLst>
          </p:cNvPr>
          <p:cNvGrpSpPr/>
          <p:nvPr/>
        </p:nvGrpSpPr>
        <p:grpSpPr>
          <a:xfrm>
            <a:off x="533469" y="3079670"/>
            <a:ext cx="1510244" cy="1873330"/>
            <a:chOff x="-1426296" y="620326"/>
            <a:chExt cx="1510244" cy="1873330"/>
          </a:xfrm>
        </p:grpSpPr>
        <p:pic>
          <p:nvPicPr>
            <p:cNvPr id="89" name="Picture 2" descr="Anders Lund Kristensen">
              <a:extLst>
                <a:ext uri="{FF2B5EF4-FFF2-40B4-BE49-F238E27FC236}">
                  <a16:creationId xmlns:a16="http://schemas.microsoft.com/office/drawing/2014/main" id="{7619C605-DCCA-4B99-88BE-CA73AAFF5855}"/>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1221743" y="620326"/>
              <a:ext cx="1101138" cy="1134666"/>
            </a:xfrm>
            <a:prstGeom prst="rect">
              <a:avLst/>
            </a:prstGeom>
            <a:noFill/>
            <a:extLst>
              <a:ext uri="{909E8E84-426E-40DD-AFC4-6F175D3DCCD1}">
                <a14:hiddenFill xmlns:a14="http://schemas.microsoft.com/office/drawing/2010/main">
                  <a:solidFill>
                    <a:srgbClr val="FFFFFF"/>
                  </a:solidFill>
                </a14:hiddenFill>
              </a:ext>
            </a:extLst>
          </p:spPr>
        </p:pic>
        <p:sp>
          <p:nvSpPr>
            <p:cNvPr id="90" name="Rectangle 89">
              <a:extLst>
                <a:ext uri="{FF2B5EF4-FFF2-40B4-BE49-F238E27FC236}">
                  <a16:creationId xmlns:a16="http://schemas.microsoft.com/office/drawing/2014/main" id="{DED9BA58-A1B9-49EC-8F97-80FED04BEA6D}"/>
                </a:ext>
              </a:extLst>
            </p:cNvPr>
            <p:cNvSpPr/>
            <p:nvPr/>
          </p:nvSpPr>
          <p:spPr>
            <a:xfrm>
              <a:off x="-1426296" y="1754992"/>
              <a:ext cx="1510244" cy="738664"/>
            </a:xfrm>
            <a:prstGeom prst="rect">
              <a:avLst/>
            </a:prstGeom>
          </p:spPr>
          <p:txBody>
            <a:bodyPr wrap="square">
              <a:spAutoFit/>
            </a:bodyPr>
            <a:lstStyle/>
            <a:p>
              <a:pPr algn="ctr"/>
              <a:r>
                <a:rPr lang="pt-BR" sz="1400" dirty="0">
                  <a:solidFill>
                    <a:srgbClr val="630984"/>
                  </a:solidFill>
                  <a:latin typeface="+mj-lt"/>
                </a:rPr>
                <a:t>Anders Kristensen</a:t>
              </a:r>
            </a:p>
            <a:p>
              <a:pPr algn="ctr"/>
              <a:r>
                <a:rPr lang="pt-BR" sz="1400" i="1" dirty="0">
                  <a:solidFill>
                    <a:srgbClr val="585858"/>
                  </a:solidFill>
                  <a:latin typeface="+mj-lt"/>
                </a:rPr>
                <a:t>SVP Maritime and Logistics</a:t>
              </a:r>
            </a:p>
          </p:txBody>
        </p:sp>
      </p:grpSp>
    </p:spTree>
    <p:extLst>
      <p:ext uri="{BB962C8B-B14F-4D97-AF65-F5344CB8AC3E}">
        <p14:creationId xmlns:p14="http://schemas.microsoft.com/office/powerpoint/2010/main" val="2244264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77CAB08-57EC-456B-AF56-9DF5BE90AF06}"/>
              </a:ext>
            </a:extLst>
          </p:cNvPr>
          <p:cNvGraphicFramePr>
            <a:graphicFrameLocks noChangeAspect="1"/>
          </p:cNvGraphicFramePr>
          <p:nvPr>
            <p:custDataLst>
              <p:tags r:id="rId2"/>
            </p:custDataLst>
            <p:extLst>
              <p:ext uri="{D42A27DB-BD31-4B8C-83A1-F6EECF244321}">
                <p14:modId xmlns:p14="http://schemas.microsoft.com/office/powerpoint/2010/main" val="1957520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1" name="think-cell Slide" r:id="rId5" imgW="231" imgH="232" progId="TCLayout.ActiveDocument.1">
                  <p:embed/>
                </p:oleObj>
              </mc:Choice>
              <mc:Fallback>
                <p:oleObj name="think-cell Slide" r:id="rId5" imgW="231" imgH="232" progId="TCLayout.ActiveDocument.1">
                  <p:embed/>
                  <p:pic>
                    <p:nvPicPr>
                      <p:cNvPr id="3" name="Object 2" hidden="1">
                        <a:extLst>
                          <a:ext uri="{FF2B5EF4-FFF2-40B4-BE49-F238E27FC236}">
                            <a16:creationId xmlns:a16="http://schemas.microsoft.com/office/drawing/2014/main" id="{977CAB08-57EC-456B-AF56-9DF5BE90AF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CCA5EEB-998F-4FF2-ACD4-A29271627330}"/>
              </a:ext>
            </a:extLst>
          </p:cNvPr>
          <p:cNvSpPr/>
          <p:nvPr>
            <p:custDataLst>
              <p:tags r:id="rId3"/>
            </p:custDataLst>
          </p:nvPr>
        </p:nvSpPr>
        <p:spPr>
          <a:xfrm>
            <a:off x="0" y="0"/>
            <a:ext cx="158750" cy="158750"/>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400" b="1" dirty="0" err="1">
              <a:solidFill>
                <a:srgbClr val="000000"/>
              </a:solidFill>
              <a:latin typeface="Calibri" panose="020F0502020204030204" pitchFamily="34" charset="0"/>
              <a:ea typeface="ヒラギノ角ゴ Pro W3"/>
              <a:cs typeface="Arial" panose="020B0604020202020204" pitchFamily="34" charset="0"/>
              <a:sym typeface="Calibri" panose="020F0502020204030204" pitchFamily="34" charset="0"/>
            </a:endParaRPr>
          </a:p>
        </p:txBody>
      </p:sp>
      <p:sp>
        <p:nvSpPr>
          <p:cNvPr id="2" name="Title 1">
            <a:extLst>
              <a:ext uri="{FF2B5EF4-FFF2-40B4-BE49-F238E27FC236}">
                <a16:creationId xmlns:a16="http://schemas.microsoft.com/office/drawing/2014/main" id="{B826300A-B2A5-4858-A101-9421F6FF0614}"/>
              </a:ext>
            </a:extLst>
          </p:cNvPr>
          <p:cNvSpPr>
            <a:spLocks noGrp="1"/>
          </p:cNvSpPr>
          <p:nvPr>
            <p:ph type="title"/>
          </p:nvPr>
        </p:nvSpPr>
        <p:spPr>
          <a:xfrm>
            <a:off x="381000" y="3276600"/>
            <a:ext cx="8737600" cy="968375"/>
          </a:xfrm>
        </p:spPr>
        <p:txBody>
          <a:bodyPr/>
          <a:lstStyle/>
          <a:p>
            <a:r>
              <a:rPr lang="en-US" dirty="0"/>
              <a:t>Thank you</a:t>
            </a:r>
          </a:p>
        </p:txBody>
      </p:sp>
    </p:spTree>
    <p:extLst>
      <p:ext uri="{BB962C8B-B14F-4D97-AF65-F5344CB8AC3E}">
        <p14:creationId xmlns:p14="http://schemas.microsoft.com/office/powerpoint/2010/main" val="1516330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O9GdBWwDT2K8mxld9lvwy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z54g_.OcTuKg39BvGu5Uo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LNcNzA_vS_Gf.oYlqQojY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uxbmU5MLRfmtkKMKncIvq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xdempraORwmud5iBZ4TGG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V64FYRclQ8OTDBUHdak90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57ddBtVMQaqm04htGJT4y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mFXaid9vSV65ELMl8ZFl7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b5VIb6TjRWiaxeeKatDOgg"/>
</p:tagLst>
</file>

<file path=ppt/theme/theme1.xml><?xml version="1.0" encoding="utf-8"?>
<a:theme xmlns:a="http://schemas.openxmlformats.org/drawingml/2006/main" name="Office Theme">
  <a:themeElements>
    <a:clrScheme name="Custom 7">
      <a:dk1>
        <a:srgbClr val="000000"/>
      </a:dk1>
      <a:lt1>
        <a:sysClr val="window" lastClr="FFFFFF"/>
      </a:lt1>
      <a:dk2>
        <a:srgbClr val="5C068C"/>
      </a:dk2>
      <a:lt2>
        <a:srgbClr val="FFFFFF"/>
      </a:lt2>
      <a:accent1>
        <a:srgbClr val="5C068C"/>
      </a:accent1>
      <a:accent2>
        <a:srgbClr val="00227F"/>
      </a:accent2>
      <a:accent3>
        <a:srgbClr val="99B4FF"/>
      </a:accent3>
      <a:accent4>
        <a:srgbClr val="E5B9FC"/>
      </a:accent4>
      <a:accent5>
        <a:srgbClr val="CCDAFF"/>
      </a:accent5>
      <a:accent6>
        <a:srgbClr val="F3F3F3"/>
      </a:accent6>
      <a:hlink>
        <a:srgbClr val="5C068C"/>
      </a:hlink>
      <a:folHlink>
        <a:srgbClr val="5C06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err="1" smtClean="0">
            <a:solidFill>
              <a:srgbClr val="000000"/>
            </a:solidFill>
          </a:defRPr>
        </a:defPPr>
      </a:lstStyle>
      <a:style>
        <a:lnRef idx="1">
          <a:schemeClr val="accent1"/>
        </a:lnRef>
        <a:fillRef idx="3">
          <a:schemeClr val="accent1"/>
        </a:fillRef>
        <a:effectRef idx="2">
          <a:schemeClr val="accent1"/>
        </a:effectRef>
        <a:fontRef idx="minor">
          <a:schemeClr val="lt1"/>
        </a:fontRef>
      </a:style>
    </a:spDef>
    <a:lnDef>
      <a:spPr>
        <a:ln w="3175" cmpd="sng">
          <a:solidFill>
            <a:srgbClr val="00000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200" dirty="0" err="1" smtClean="0">
            <a:solidFill>
              <a:srgbClr val="5C068C"/>
            </a:solidFill>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495a3cd-aaca-40d3-ad56-1e300d4303c9">
      <UserInfo>
        <DisplayName>Tamer Kosber</DisplayName>
        <AccountId>67</AccountId>
        <AccountType/>
      </UserInfo>
      <UserInfo>
        <DisplayName>Violet Pereira</DisplayName>
        <AccountId>178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97E2DCB947FDA4F92077BE8EAE02148" ma:contentTypeVersion="4" ma:contentTypeDescription="Create a new document." ma:contentTypeScope="" ma:versionID="74a7c08b2835e8cd0f8b2884dc7e4388">
  <xsd:schema xmlns:xsd="http://www.w3.org/2001/XMLSchema" xmlns:xs="http://www.w3.org/2001/XMLSchema" xmlns:p="http://schemas.microsoft.com/office/2006/metadata/properties" xmlns:ns2="5495a3cd-aaca-40d3-ad56-1e300d4303c9" xmlns:ns3="d75a194a-4d85-4983-9bc2-953c5ee7d30d" targetNamespace="http://schemas.microsoft.com/office/2006/metadata/properties" ma:root="true" ma:fieldsID="e950deaa3bae6ae9caed26a022930ff3" ns2:_="" ns3:_="">
    <xsd:import namespace="5495a3cd-aaca-40d3-ad56-1e300d4303c9"/>
    <xsd:import namespace="d75a194a-4d85-4983-9bc2-953c5ee7d30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5a3cd-aaca-40d3-ad56-1e300d4303c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5a194a-4d85-4983-9bc2-953c5ee7d30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99A7CA-CBD6-43CD-BDDB-1F7C48E025CE}">
  <ds:schemaRefs>
    <ds:schemaRef ds:uri="http://schemas.microsoft.com/office/2006/documentManagement/types"/>
    <ds:schemaRef ds:uri="http://schemas.openxmlformats.org/package/2006/metadata/core-properties"/>
    <ds:schemaRef ds:uri="http://purl.org/dc/dcmitype/"/>
    <ds:schemaRef ds:uri="d75a194a-4d85-4983-9bc2-953c5ee7d30d"/>
    <ds:schemaRef ds:uri="http://schemas.microsoft.com/office/infopath/2007/PartnerControls"/>
    <ds:schemaRef ds:uri="http://purl.org/dc/elements/1.1/"/>
    <ds:schemaRef ds:uri="http://schemas.microsoft.com/office/2006/metadata/properties"/>
    <ds:schemaRef ds:uri="5495a3cd-aaca-40d3-ad56-1e300d4303c9"/>
    <ds:schemaRef ds:uri="http://www.w3.org/XML/1998/namespace"/>
    <ds:schemaRef ds:uri="http://purl.org/dc/terms/"/>
  </ds:schemaRefs>
</ds:datastoreItem>
</file>

<file path=customXml/itemProps2.xml><?xml version="1.0" encoding="utf-8"?>
<ds:datastoreItem xmlns:ds="http://schemas.openxmlformats.org/officeDocument/2006/customXml" ds:itemID="{E21A2498-0059-4B4C-A1FA-3AEBA2587B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5a3cd-aaca-40d3-ad56-1e300d4303c9"/>
    <ds:schemaRef ds:uri="d75a194a-4d85-4983-9bc2-953c5ee7d3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72CC24-C2CA-4A97-8097-5EBC195725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MILAHA_PPT_EXT_EN</Template>
  <TotalTime>7301</TotalTime>
  <Words>1642</Words>
  <Application>Microsoft Office PowerPoint</Application>
  <PresentationFormat>Widescreen</PresentationFormat>
  <Paragraphs>311</Paragraphs>
  <Slides>17</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Arial</vt:lpstr>
      <vt:lpstr>Calibri</vt:lpstr>
      <vt:lpstr>Tahoma</vt:lpstr>
      <vt:lpstr>Ubuntu</vt:lpstr>
      <vt:lpstr>Wingdings</vt:lpstr>
      <vt:lpstr>Office Theme</vt:lpstr>
      <vt:lpstr>think-cell Slide</vt:lpstr>
      <vt:lpstr>PowerPoint Presentation</vt:lpstr>
      <vt:lpstr>Our History</vt:lpstr>
      <vt:lpstr>Qatar’s leading Marine and Logistics company</vt:lpstr>
      <vt:lpstr>Footprint expanding across Asia and Africa</vt:lpstr>
      <vt:lpstr>Milaha’s Services</vt:lpstr>
      <vt:lpstr>Milaha Maritime and Logistics – Key contributor to Qatar’s supply chain</vt:lpstr>
      <vt:lpstr>Our Strategic Pillars</vt:lpstr>
      <vt:lpstr>Services for our logistics and supply chain customers</vt:lpstr>
      <vt:lpstr>Maritime and Logistics – Container Shipping</vt:lpstr>
      <vt:lpstr>Maritime &amp; Logistics: Logistics</vt:lpstr>
      <vt:lpstr>Maritime &amp; Logistics: Warehousing capabilities in Qatar</vt:lpstr>
      <vt:lpstr>Maritime and Logistics – Specialized services for Oil and Gas services</vt:lpstr>
      <vt:lpstr>JVs &amp; partnerships with leading international companies</vt:lpstr>
      <vt:lpstr>Our current client base</vt:lpstr>
      <vt:lpstr>Board of Directors</vt:lpstr>
      <vt:lpstr>Leadership Team</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Nadeem Abdul Majeed</dc:creator>
  <cp:keywords/>
  <dc:description/>
  <cp:lastModifiedBy>Adil Ahmad</cp:lastModifiedBy>
  <cp:revision>114</cp:revision>
  <cp:lastPrinted>2019-01-09T05:34:26Z</cp:lastPrinted>
  <dcterms:created xsi:type="dcterms:W3CDTF">2018-07-02T09:09:09Z</dcterms:created>
  <dcterms:modified xsi:type="dcterms:W3CDTF">2019-11-20T17:56:38Z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0x010100997E2DCB947FDA4F92077BE8EAE02148</vt:lpwstr>
  </property>
  <property fmtid="{D5CDD505-2E9C-101B-9397-08002B2CF9AE}" pid="3" name="Order">
    <vt:r8>113200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ies>
</file>